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4"/>
  </p:notesMasterIdLst>
  <p:sldIdLst>
    <p:sldId id="454" r:id="rId2"/>
    <p:sldId id="496" r:id="rId3"/>
    <p:sldId id="505" r:id="rId4"/>
    <p:sldId id="500" r:id="rId5"/>
    <p:sldId id="552" r:id="rId6"/>
    <p:sldId id="553" r:id="rId7"/>
    <p:sldId id="554" r:id="rId8"/>
    <p:sldId id="551" r:id="rId9"/>
    <p:sldId id="555" r:id="rId10"/>
    <p:sldId id="550" r:id="rId11"/>
    <p:sldId id="506" r:id="rId12"/>
    <p:sldId id="418" r:id="rId13"/>
    <p:sldId id="420" r:id="rId14"/>
    <p:sldId id="433" r:id="rId15"/>
    <p:sldId id="434" r:id="rId16"/>
    <p:sldId id="435" r:id="rId17"/>
    <p:sldId id="437" r:id="rId18"/>
    <p:sldId id="438" r:id="rId19"/>
    <p:sldId id="421" r:id="rId20"/>
    <p:sldId id="422" r:id="rId21"/>
    <p:sldId id="440" r:id="rId22"/>
    <p:sldId id="423" r:id="rId23"/>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C01BE-AA67-7A43-B6F2-D46CD8C2A465}" v="1" dt="2021-09-01T06:23:33.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3"/>
  </p:normalViewPr>
  <p:slideViewPr>
    <p:cSldViewPr snapToGrid="0">
      <p:cViewPr varScale="1">
        <p:scale>
          <a:sx n="101" d="100"/>
          <a:sy n="101" d="100"/>
        </p:scale>
        <p:origin x="2112" y="19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B41C01BE-AA67-7A43-B6F2-D46CD8C2A465}"/>
    <pc:docChg chg="modSld">
      <pc:chgData name="Khattab, Sherif" userId="c83b1e15-36f3-4f46-aceb-05aac24c545e" providerId="ADAL" clId="{B41C01BE-AA67-7A43-B6F2-D46CD8C2A465}" dt="2021-09-01T06:23:33.307" v="0"/>
      <pc:docMkLst>
        <pc:docMk/>
      </pc:docMkLst>
      <pc:sldChg chg="modSp">
        <pc:chgData name="Khattab, Sherif" userId="c83b1e15-36f3-4f46-aceb-05aac24c545e" providerId="ADAL" clId="{B41C01BE-AA67-7A43-B6F2-D46CD8C2A465}" dt="2021-09-01T06:23:33.307" v="0"/>
        <pc:sldMkLst>
          <pc:docMk/>
          <pc:sldMk cId="1330366002" sldId="454"/>
        </pc:sldMkLst>
        <pc:spChg chg="mod">
          <ac:chgData name="Khattab, Sherif" userId="c83b1e15-36f3-4f46-aceb-05aac24c545e" providerId="ADAL" clId="{B41C01BE-AA67-7A43-B6F2-D46CD8C2A465}" dt="2021-09-01T06:23:33.307" v="0"/>
          <ac:spMkLst>
            <pc:docMk/>
            <pc:sldMk cId="1330366002" sldId="454"/>
            <ac:spMk id="3" creationId="{00000000-0000-0000-0000-000000000000}"/>
          </ac:spMkLst>
        </pc:sp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996C8A99-657B-4A63-A3BB-9EA290D90D5B}"/>
    <pc:docChg chg="addSld delSld modSld">
      <pc:chgData name="Khattab, Sherif" userId="c83b1e15-36f3-4f46-aceb-05aac24c545e" providerId="ADAL" clId="{996C8A99-657B-4A63-A3BB-9EA290D90D5B}" dt="2021-04-06T22:42:59.320" v="142" actId="47"/>
      <pc:docMkLst>
        <pc:docMk/>
      </pc:docMkLst>
      <pc:sldChg chg="del">
        <pc:chgData name="Khattab, Sherif" userId="c83b1e15-36f3-4f46-aceb-05aac24c545e" providerId="ADAL" clId="{996C8A99-657B-4A63-A3BB-9EA290D90D5B}" dt="2021-04-06T22:42:59.320" v="142" actId="47"/>
        <pc:sldMkLst>
          <pc:docMk/>
          <pc:sldMk cId="3720210171" sldId="287"/>
        </pc:sldMkLst>
      </pc:sldChg>
      <pc:sldChg chg="del">
        <pc:chgData name="Khattab, Sherif" userId="c83b1e15-36f3-4f46-aceb-05aac24c545e" providerId="ADAL" clId="{996C8A99-657B-4A63-A3BB-9EA290D90D5B}" dt="2021-04-06T22:42:59.320" v="142" actId="47"/>
        <pc:sldMkLst>
          <pc:docMk/>
          <pc:sldMk cId="1585906518" sldId="288"/>
        </pc:sldMkLst>
      </pc:sldChg>
      <pc:sldChg chg="del">
        <pc:chgData name="Khattab, Sherif" userId="c83b1e15-36f3-4f46-aceb-05aac24c545e" providerId="ADAL" clId="{996C8A99-657B-4A63-A3BB-9EA290D90D5B}" dt="2021-04-06T22:42:59.320" v="142" actId="47"/>
        <pc:sldMkLst>
          <pc:docMk/>
          <pc:sldMk cId="4215950957" sldId="289"/>
        </pc:sldMkLst>
      </pc:sldChg>
      <pc:sldChg chg="del">
        <pc:chgData name="Khattab, Sherif" userId="c83b1e15-36f3-4f46-aceb-05aac24c545e" providerId="ADAL" clId="{996C8A99-657B-4A63-A3BB-9EA290D90D5B}" dt="2021-04-06T22:42:59.320" v="142" actId="47"/>
        <pc:sldMkLst>
          <pc:docMk/>
          <pc:sldMk cId="3124210265" sldId="290"/>
        </pc:sldMkLst>
      </pc:sldChg>
      <pc:sldChg chg="del">
        <pc:chgData name="Khattab, Sherif" userId="c83b1e15-36f3-4f46-aceb-05aac24c545e" providerId="ADAL" clId="{996C8A99-657B-4A63-A3BB-9EA290D90D5B}" dt="2021-04-06T22:42:59.320" v="142" actId="47"/>
        <pc:sldMkLst>
          <pc:docMk/>
          <pc:sldMk cId="2744154349" sldId="300"/>
        </pc:sldMkLst>
      </pc:sldChg>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modSp">
        <pc:chgData name="Khattab, Sherif" userId="c83b1e15-36f3-4f46-aceb-05aac24c545e" providerId="ADAL" clId="{996C8A99-657B-4A63-A3BB-9EA290D90D5B}" dt="2021-04-06T22:42:34.006" v="141" actId="1076"/>
        <pc:sldMkLst>
          <pc:docMk/>
          <pc:sldMk cId="613526993" sldId="423"/>
        </pc:sldMkLst>
        <pc:picChg chg="mod">
          <ac:chgData name="Khattab, Sherif" userId="c83b1e15-36f3-4f46-aceb-05aac24c545e" providerId="ADAL" clId="{996C8A99-657B-4A63-A3BB-9EA290D90D5B}" dt="2021-04-06T22:42:34.006" v="141" actId="1076"/>
          <ac:picMkLst>
            <pc:docMk/>
            <pc:sldMk cId="613526993" sldId="423"/>
            <ac:picMk id="29700" creationId="{01ECE8E7-25C6-9C4D-96ED-CAFF13489FFB}"/>
          </ac:picMkLst>
        </pc:picChg>
      </pc:sldChg>
      <pc:sldChg chg="del">
        <pc:chgData name="Khattab, Sherif" userId="c83b1e15-36f3-4f46-aceb-05aac24c545e" providerId="ADAL" clId="{996C8A99-657B-4A63-A3BB-9EA290D90D5B}" dt="2021-04-06T22:42:59.320" v="142" actId="47"/>
        <pc:sldMkLst>
          <pc:docMk/>
          <pc:sldMk cId="544263778" sldId="424"/>
        </pc:sldMkLst>
      </pc:sldChg>
      <pc:sldChg chg="del">
        <pc:chgData name="Khattab, Sherif" userId="c83b1e15-36f3-4f46-aceb-05aac24c545e" providerId="ADAL" clId="{996C8A99-657B-4A63-A3BB-9EA290D90D5B}" dt="2021-04-06T22:42:59.320" v="142" actId="47"/>
        <pc:sldMkLst>
          <pc:docMk/>
          <pc:sldMk cId="1034715571" sldId="425"/>
        </pc:sldMkLst>
      </pc:sldChg>
      <pc:sldChg chg="del">
        <pc:chgData name="Khattab, Sherif" userId="c83b1e15-36f3-4f46-aceb-05aac24c545e" providerId="ADAL" clId="{996C8A99-657B-4A63-A3BB-9EA290D90D5B}" dt="2021-04-06T22:42:59.320" v="142" actId="47"/>
        <pc:sldMkLst>
          <pc:docMk/>
          <pc:sldMk cId="3532216384" sldId="426"/>
        </pc:sldMkLst>
      </pc:sldChg>
      <pc:sldChg chg="del">
        <pc:chgData name="Khattab, Sherif" userId="c83b1e15-36f3-4f46-aceb-05aac24c545e" providerId="ADAL" clId="{996C8A99-657B-4A63-A3BB-9EA290D90D5B}" dt="2021-04-06T22:42:59.320" v="142" actId="47"/>
        <pc:sldMkLst>
          <pc:docMk/>
          <pc:sldMk cId="1316130764" sldId="427"/>
        </pc:sldMkLst>
      </pc:sldChg>
      <pc:sldChg chg="del">
        <pc:chgData name="Khattab, Sherif" userId="c83b1e15-36f3-4f46-aceb-05aac24c545e" providerId="ADAL" clId="{996C8A99-657B-4A63-A3BB-9EA290D90D5B}" dt="2021-04-06T22:42:59.320" v="142" actId="47"/>
        <pc:sldMkLst>
          <pc:docMk/>
          <pc:sldMk cId="1077041622" sldId="428"/>
        </pc:sldMkLst>
      </pc:sldChg>
      <pc:sldChg chg="del">
        <pc:chgData name="Khattab, Sherif" userId="c83b1e15-36f3-4f46-aceb-05aac24c545e" providerId="ADAL" clId="{996C8A99-657B-4A63-A3BB-9EA290D90D5B}" dt="2021-04-06T22:42:59.320" v="142" actId="47"/>
        <pc:sldMkLst>
          <pc:docMk/>
          <pc:sldMk cId="2886175264" sldId="429"/>
        </pc:sldMkLst>
      </pc:sldChg>
      <pc:sldChg chg="del">
        <pc:chgData name="Khattab, Sherif" userId="c83b1e15-36f3-4f46-aceb-05aac24c545e" providerId="ADAL" clId="{996C8A99-657B-4A63-A3BB-9EA290D90D5B}" dt="2021-04-06T22:42:59.320" v="142" actId="47"/>
        <pc:sldMkLst>
          <pc:docMk/>
          <pc:sldMk cId="1039785599" sldId="430"/>
        </pc:sldMkLst>
      </pc:sldChg>
      <pc:sldChg chg="del">
        <pc:chgData name="Khattab, Sherif" userId="c83b1e15-36f3-4f46-aceb-05aac24c545e" providerId="ADAL" clId="{996C8A99-657B-4A63-A3BB-9EA290D90D5B}" dt="2021-04-06T22:42:59.320" v="142" actId="47"/>
        <pc:sldMkLst>
          <pc:docMk/>
          <pc:sldMk cId="3005745473" sldId="436"/>
        </pc:sldMkLst>
      </pc:sldChg>
      <pc:sldChg chg="modSp">
        <pc:chgData name="Khattab, Sherif" userId="c83b1e15-36f3-4f46-aceb-05aac24c545e" providerId="ADAL" clId="{996C8A99-657B-4A63-A3BB-9EA290D90D5B}" dt="2021-04-06T22:42:23.638" v="140" actId="1076"/>
        <pc:sldMkLst>
          <pc:docMk/>
          <pc:sldMk cId="3110092608" sldId="438"/>
        </pc:sldMkLst>
        <pc:picChg chg="mod">
          <ac:chgData name="Khattab, Sherif" userId="c83b1e15-36f3-4f46-aceb-05aac24c545e" providerId="ADAL" clId="{996C8A99-657B-4A63-A3BB-9EA290D90D5B}" dt="2021-04-06T22:42:23.638" v="140" actId="1076"/>
          <ac:picMkLst>
            <pc:docMk/>
            <pc:sldMk cId="3110092608" sldId="438"/>
            <ac:picMk id="47108" creationId="{D05CCF0A-4460-4545-99E0-2154ED871C56}"/>
          </ac:picMkLst>
        </pc:picChg>
      </pc:sldChg>
      <pc:sldChg chg="del">
        <pc:chgData name="Khattab, Sherif" userId="c83b1e15-36f3-4f46-aceb-05aac24c545e" providerId="ADAL" clId="{996C8A99-657B-4A63-A3BB-9EA290D90D5B}" dt="2021-04-06T22:42:59.320" v="142" actId="47"/>
        <pc:sldMkLst>
          <pc:docMk/>
          <pc:sldMk cId="1709473859" sldId="441"/>
        </pc:sldMkLst>
      </pc:sldChg>
      <pc:sldChg chg="del">
        <pc:chgData name="Khattab, Sherif" userId="c83b1e15-36f3-4f46-aceb-05aac24c545e" providerId="ADAL" clId="{996C8A99-657B-4A63-A3BB-9EA290D90D5B}" dt="2021-04-06T22:42:59.320" v="142" actId="47"/>
        <pc:sldMkLst>
          <pc:docMk/>
          <pc:sldMk cId="3678700985" sldId="549"/>
        </pc:sldMkLst>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fld id="{6BBF61AC-9675-4DE0-97B3-F33B7A218B95}"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Arial Unicode MS" panose="020B0604020202020204" pitchFamily="34" charset="-128"/>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t>21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161400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a:solidFill>
                  <a:srgbClr val="FCB818"/>
                </a:solidFill>
                <a:latin typeface="Helvetica" pitchFamily="2" charset="0"/>
              </a:rPr>
              <a:t>Introduction to Operating Systems</a:t>
            </a:r>
            <a:br>
              <a:rPr lang="en-US" sz="3600">
                <a:solidFill>
                  <a:srgbClr val="FCB818"/>
                </a:solidFill>
                <a:latin typeface="Helvetica" pitchFamily="2" charset="0"/>
              </a:rPr>
            </a:br>
            <a:r>
              <a:rPr lang="en-US" sz="3600">
                <a:solidFill>
                  <a:srgbClr val="FCB818"/>
                </a:solidFill>
                <a:latin typeface="Helvetica" pitchFamily="2" charset="0"/>
              </a:rPr>
              <a:t>CS/COE 1550</a:t>
            </a:r>
          </a:p>
        </p:txBody>
      </p:sp>
      <p:sp>
        <p:nvSpPr>
          <p:cNvPr id="3" name="Subtitle 2"/>
          <p:cNvSpPr>
            <a:spLocks noGrp="1"/>
          </p:cNvSpPr>
          <p:nvPr>
            <p:ph type="subTitle" idx="1"/>
          </p:nvPr>
        </p:nvSpPr>
        <p:spPr>
          <a:xfrm>
            <a:off x="133350" y="4283074"/>
            <a:ext cx="9791700" cy="2689225"/>
          </a:xfrm>
        </p:spPr>
        <p:txBody>
          <a:bodyPr>
            <a:normAutofit/>
          </a:bodyPr>
          <a:lstStyle/>
          <a:p>
            <a:r>
              <a:rPr lang="en-US"/>
              <a:t>Fall 2021</a:t>
            </a:r>
          </a:p>
          <a:p>
            <a:pPr eaLnBrk="1">
              <a:lnSpc>
                <a:spcPct val="92000"/>
              </a:lnSpc>
            </a:pPr>
            <a:r>
              <a:rPr lang="en-GB" altLang="en-US" sz="4000"/>
              <a:t>Sherif </a:t>
            </a:r>
            <a:r>
              <a:rPr lang="en-GB" altLang="en-US" sz="4000" dirty="0"/>
              <a:t>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0C55-3038-4941-B0CE-44AA79987E03}"/>
              </a:ext>
            </a:extLst>
          </p:cNvPr>
          <p:cNvSpPr>
            <a:spLocks noGrp="1"/>
          </p:cNvSpPr>
          <p:nvPr>
            <p:ph type="title"/>
          </p:nvPr>
        </p:nvSpPr>
        <p:spPr/>
        <p:txBody>
          <a:bodyPr/>
          <a:lstStyle/>
          <a:p>
            <a:r>
              <a:rPr lang="en-US"/>
              <a:t>Muddiest Points (3/3)</a:t>
            </a:r>
          </a:p>
        </p:txBody>
      </p:sp>
      <p:sp>
        <p:nvSpPr>
          <p:cNvPr id="3" name="Content Placeholder 2">
            <a:extLst>
              <a:ext uri="{FF2B5EF4-FFF2-40B4-BE49-F238E27FC236}">
                <a16:creationId xmlns:a16="http://schemas.microsoft.com/office/drawing/2014/main" id="{C6A74A64-EE52-0D49-9A7A-22659117DECF}"/>
              </a:ext>
            </a:extLst>
          </p:cNvPr>
          <p:cNvSpPr>
            <a:spLocks noGrp="1"/>
          </p:cNvSpPr>
          <p:nvPr>
            <p:ph idx="1"/>
          </p:nvPr>
        </p:nvSpPr>
        <p:spPr/>
        <p:txBody>
          <a:bodyPr>
            <a:normAutofit lnSpcReduction="10000"/>
          </a:bodyPr>
          <a:lstStyle/>
          <a:p>
            <a:r>
              <a:rPr lang="en-US"/>
              <a:t>Tophat question</a:t>
            </a:r>
          </a:p>
          <a:p>
            <a:pPr lvl="1"/>
            <a:r>
              <a:rPr lang="en-US"/>
              <a:t>3rd </a:t>
            </a:r>
            <a:r>
              <a:rPr lang="en-US" err="1"/>
              <a:t>tophat</a:t>
            </a:r>
            <a:r>
              <a:rPr lang="en-US"/>
              <a:t> question. Why does the offset calculation change but not the for loop?</a:t>
            </a:r>
          </a:p>
          <a:p>
            <a:pPr lvl="1"/>
            <a:r>
              <a:rPr lang="en-US"/>
              <a:t>The second top hat question</a:t>
            </a:r>
          </a:p>
          <a:p>
            <a:r>
              <a:rPr lang="en-US"/>
              <a:t>Lab 4</a:t>
            </a:r>
          </a:p>
          <a:p>
            <a:r>
              <a:rPr lang="en-US"/>
              <a:t>HW10 Q4 Q11</a:t>
            </a:r>
          </a:p>
          <a:p>
            <a:r>
              <a:rPr lang="en-US"/>
              <a:t>What is transferring files? Moving them around or transferring the information from the file to the process requesting it?</a:t>
            </a:r>
          </a:p>
          <a:p>
            <a:r>
              <a:rPr lang="en-US"/>
              <a:t>practice for all these calculations (page number/page size, </a:t>
            </a:r>
            <a:r>
              <a:rPr lang="en-US" err="1"/>
              <a:t>emat</a:t>
            </a:r>
            <a:r>
              <a:rPr lang="en-US"/>
              <a:t>, </a:t>
            </a:r>
            <a:r>
              <a:rPr lang="en-US" err="1"/>
              <a:t>etc</a:t>
            </a:r>
            <a:r>
              <a:rPr lang="en-US"/>
              <a:t>), could we get a set of practice problems for the final?</a:t>
            </a:r>
          </a:p>
        </p:txBody>
      </p:sp>
      <p:sp>
        <p:nvSpPr>
          <p:cNvPr id="4" name="Footer Placeholder 3">
            <a:extLst>
              <a:ext uri="{FF2B5EF4-FFF2-40B4-BE49-F238E27FC236}">
                <a16:creationId xmlns:a16="http://schemas.microsoft.com/office/drawing/2014/main" id="{46D7EEE7-C88F-7044-8096-92F9B4A4BD74}"/>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1997BBD2-EB7A-4145-9978-F72D515ABEF9}"/>
              </a:ext>
            </a:extLst>
          </p:cNvPr>
          <p:cNvSpPr>
            <a:spLocks noGrp="1"/>
          </p:cNvSpPr>
          <p:nvPr>
            <p:ph type="sldNum" idx="12"/>
          </p:nvPr>
        </p:nvSpPr>
        <p:spPr/>
        <p:txBody>
          <a:bodyPr/>
          <a:lstStyle/>
          <a:p>
            <a:fld id="{65E435D9-63B0-4660-8D04-E83F5E2CA2AE}" type="slidenum">
              <a:rPr lang="en-GB" altLang="en-US" smtClean="0"/>
              <a:pPr/>
              <a:t>10</a:t>
            </a:fld>
            <a:endParaRPr lang="en-GB" altLang="en-US"/>
          </a:p>
        </p:txBody>
      </p:sp>
    </p:spTree>
    <p:extLst>
      <p:ext uri="{BB962C8B-B14F-4D97-AF65-F5344CB8AC3E}">
        <p14:creationId xmlns:p14="http://schemas.microsoft.com/office/powerpoint/2010/main" val="22371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Today’s Agenda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File System Implementation</a:t>
            </a:r>
          </a:p>
          <a:p>
            <a:pPr lvl="1"/>
            <a:r>
              <a:rPr lang="en-US"/>
              <a:t>Directories</a:t>
            </a:r>
          </a:p>
          <a:p>
            <a:pPr lvl="1"/>
            <a:r>
              <a:rPr lang="en-US"/>
              <a:t>Free block management</a:t>
            </a:r>
          </a:p>
          <a:p>
            <a:pPr lvl="1"/>
            <a:r>
              <a:rPr lang="en-US"/>
              <a:t>Optimizing reliability and performance</a:t>
            </a:r>
          </a:p>
          <a:p>
            <a:endParaRPr lang="en-US"/>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11</a:t>
            </a:fld>
            <a:endParaRPr lang="en-GB" altLang="en-US"/>
          </a:p>
        </p:txBody>
      </p:sp>
    </p:spTree>
    <p:extLst>
      <p:ext uri="{BB962C8B-B14F-4D97-AF65-F5344CB8AC3E}">
        <p14:creationId xmlns:p14="http://schemas.microsoft.com/office/powerpoint/2010/main" val="365248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Rectangle 8">
            <a:extLst>
              <a:ext uri="{FF2B5EF4-FFF2-40B4-BE49-F238E27FC236}">
                <a16:creationId xmlns:a16="http://schemas.microsoft.com/office/drawing/2014/main" id="{1ED1A5CC-6B47-B449-9620-70032D42E4D1}"/>
              </a:ext>
            </a:extLst>
          </p:cNvPr>
          <p:cNvSpPr>
            <a:spLocks noGrp="1" noChangeArrowheads="1"/>
          </p:cNvSpPr>
          <p:nvPr>
            <p:ph type="title"/>
          </p:nvPr>
        </p:nvSpPr>
        <p:spPr/>
        <p:txBody>
          <a:bodyPr/>
          <a:lstStyle/>
          <a:p>
            <a:r>
              <a:rPr lang="en-US" altLang="en-US"/>
              <a:t>What’s in a directory?</a:t>
            </a:r>
          </a:p>
        </p:txBody>
      </p:sp>
      <p:sp>
        <p:nvSpPr>
          <p:cNvPr id="25609" name="Rectangle 9">
            <a:extLst>
              <a:ext uri="{FF2B5EF4-FFF2-40B4-BE49-F238E27FC236}">
                <a16:creationId xmlns:a16="http://schemas.microsoft.com/office/drawing/2014/main" id="{C0AFC729-7B02-EC40-93EF-C5440A7799C4}"/>
              </a:ext>
            </a:extLst>
          </p:cNvPr>
          <p:cNvSpPr>
            <a:spLocks noGrp="1" noChangeArrowheads="1"/>
          </p:cNvSpPr>
          <p:nvPr>
            <p:ph idx="1"/>
          </p:nvPr>
        </p:nvSpPr>
        <p:spPr>
          <a:xfrm>
            <a:off x="0" y="775504"/>
            <a:ext cx="10096296" cy="3676303"/>
          </a:xfrm>
        </p:spPr>
        <p:txBody>
          <a:bodyPr>
            <a:normAutofit fontScale="92500" lnSpcReduction="20000"/>
          </a:bodyPr>
          <a:lstStyle/>
          <a:p>
            <a:r>
              <a:rPr lang="en-US" altLang="en-US"/>
              <a:t>Two types of information</a:t>
            </a:r>
          </a:p>
          <a:p>
            <a:pPr lvl="1"/>
            <a:r>
              <a:rPr lang="en-US" altLang="en-US"/>
              <a:t>File names</a:t>
            </a:r>
          </a:p>
          <a:p>
            <a:pPr lvl="1"/>
            <a:r>
              <a:rPr lang="en-US" altLang="en-US"/>
              <a:t>File metadata (size, timestamps, etc.)</a:t>
            </a:r>
          </a:p>
          <a:p>
            <a:r>
              <a:rPr lang="en-US" altLang="en-US"/>
              <a:t>Basic choices for directory information</a:t>
            </a:r>
          </a:p>
          <a:p>
            <a:pPr lvl="1"/>
            <a:r>
              <a:rPr lang="en-US" altLang="en-US"/>
              <a:t>Store all information in directory</a:t>
            </a:r>
          </a:p>
          <a:p>
            <a:pPr lvl="2"/>
            <a:r>
              <a:rPr lang="en-US" altLang="en-US"/>
              <a:t>Fixed size entries</a:t>
            </a:r>
          </a:p>
          <a:p>
            <a:pPr lvl="2"/>
            <a:r>
              <a:rPr lang="en-US" altLang="en-US"/>
              <a:t>Disk addresses and attributes in directory entry</a:t>
            </a:r>
          </a:p>
          <a:p>
            <a:pPr lvl="1"/>
            <a:r>
              <a:rPr lang="en-US" altLang="en-US"/>
              <a:t>Store names &amp; pointers to index nodes (</a:t>
            </a:r>
            <a:r>
              <a:rPr lang="en-US" altLang="en-US" err="1"/>
              <a:t>i</a:t>
            </a:r>
            <a:r>
              <a:rPr lang="en-US" altLang="en-US"/>
              <a:t>-nodes)</a:t>
            </a:r>
          </a:p>
        </p:txBody>
      </p:sp>
      <p:sp>
        <p:nvSpPr>
          <p:cNvPr id="30" name="Footer Placeholder 4">
            <a:extLst>
              <a:ext uri="{FF2B5EF4-FFF2-40B4-BE49-F238E27FC236}">
                <a16:creationId xmlns:a16="http://schemas.microsoft.com/office/drawing/2014/main" id="{4A001B6C-5867-8345-995C-7E138A7B2B5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31" name="Slide Number Placeholder 5">
            <a:extLst>
              <a:ext uri="{FF2B5EF4-FFF2-40B4-BE49-F238E27FC236}">
                <a16:creationId xmlns:a16="http://schemas.microsoft.com/office/drawing/2014/main" id="{278F0686-45A2-ED4D-ADDB-3472D793D0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AE7274D-6019-DA40-9C4B-543BBD39ADB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5611" name="Rectangle 11">
            <a:extLst>
              <a:ext uri="{FF2B5EF4-FFF2-40B4-BE49-F238E27FC236}">
                <a16:creationId xmlns:a16="http://schemas.microsoft.com/office/drawing/2014/main" id="{0B0BF455-2939-364C-874B-AFB01FAB2EE0}"/>
              </a:ext>
            </a:extLst>
          </p:cNvPr>
          <p:cNvSpPr>
            <a:spLocks noChangeArrowheads="1"/>
          </p:cNvSpPr>
          <p:nvPr/>
        </p:nvSpPr>
        <p:spPr bwMode="auto">
          <a:xfrm>
            <a:off x="1008485"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games</a:t>
            </a:r>
          </a:p>
        </p:txBody>
      </p:sp>
      <p:sp>
        <p:nvSpPr>
          <p:cNvPr id="25613" name="Rectangle 13">
            <a:extLst>
              <a:ext uri="{FF2B5EF4-FFF2-40B4-BE49-F238E27FC236}">
                <a16:creationId xmlns:a16="http://schemas.microsoft.com/office/drawing/2014/main" id="{6E8DEB13-5553-B747-B4CB-BC05A1C51BAF}"/>
              </a:ext>
            </a:extLst>
          </p:cNvPr>
          <p:cNvSpPr>
            <a:spLocks noChangeArrowheads="1"/>
          </p:cNvSpPr>
          <p:nvPr/>
        </p:nvSpPr>
        <p:spPr bwMode="auto">
          <a:xfrm>
            <a:off x="2352428"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4" name="Rectangle 14">
            <a:extLst>
              <a:ext uri="{FF2B5EF4-FFF2-40B4-BE49-F238E27FC236}">
                <a16:creationId xmlns:a16="http://schemas.microsoft.com/office/drawing/2014/main" id="{301DCBFF-0F18-0048-8A57-15B10A28F9A4}"/>
              </a:ext>
            </a:extLst>
          </p:cNvPr>
          <p:cNvSpPr>
            <a:spLocks noChangeArrowheads="1"/>
          </p:cNvSpPr>
          <p:nvPr/>
        </p:nvSpPr>
        <p:spPr bwMode="auto">
          <a:xfrm>
            <a:off x="1008485"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mail</a:t>
            </a:r>
          </a:p>
        </p:txBody>
      </p:sp>
      <p:sp>
        <p:nvSpPr>
          <p:cNvPr id="25615" name="Rectangle 15">
            <a:extLst>
              <a:ext uri="{FF2B5EF4-FFF2-40B4-BE49-F238E27FC236}">
                <a16:creationId xmlns:a16="http://schemas.microsoft.com/office/drawing/2014/main" id="{C79D2631-45E3-4949-9AF0-33649A77CA71}"/>
              </a:ext>
            </a:extLst>
          </p:cNvPr>
          <p:cNvSpPr>
            <a:spLocks noChangeArrowheads="1"/>
          </p:cNvSpPr>
          <p:nvPr/>
        </p:nvSpPr>
        <p:spPr bwMode="auto">
          <a:xfrm>
            <a:off x="2352428"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6" name="Rectangle 16">
            <a:extLst>
              <a:ext uri="{FF2B5EF4-FFF2-40B4-BE49-F238E27FC236}">
                <a16:creationId xmlns:a16="http://schemas.microsoft.com/office/drawing/2014/main" id="{41434C9C-E16C-B341-92FA-B280221BFF2E}"/>
              </a:ext>
            </a:extLst>
          </p:cNvPr>
          <p:cNvSpPr>
            <a:spLocks noChangeArrowheads="1"/>
          </p:cNvSpPr>
          <p:nvPr/>
        </p:nvSpPr>
        <p:spPr bwMode="auto">
          <a:xfrm>
            <a:off x="1008485"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news</a:t>
            </a:r>
          </a:p>
        </p:txBody>
      </p:sp>
      <p:sp>
        <p:nvSpPr>
          <p:cNvPr id="25617" name="Rectangle 17">
            <a:extLst>
              <a:ext uri="{FF2B5EF4-FFF2-40B4-BE49-F238E27FC236}">
                <a16:creationId xmlns:a16="http://schemas.microsoft.com/office/drawing/2014/main" id="{024F60CC-34CC-C443-AB91-28F0C384453E}"/>
              </a:ext>
            </a:extLst>
          </p:cNvPr>
          <p:cNvSpPr>
            <a:spLocks noChangeArrowheads="1"/>
          </p:cNvSpPr>
          <p:nvPr/>
        </p:nvSpPr>
        <p:spPr bwMode="auto">
          <a:xfrm>
            <a:off x="2352428"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8" name="Rectangle 18">
            <a:extLst>
              <a:ext uri="{FF2B5EF4-FFF2-40B4-BE49-F238E27FC236}">
                <a16:creationId xmlns:a16="http://schemas.microsoft.com/office/drawing/2014/main" id="{D733EF18-9D3B-054A-87EF-8F3EDB1A385E}"/>
              </a:ext>
            </a:extLst>
          </p:cNvPr>
          <p:cNvSpPr>
            <a:spLocks noChangeArrowheads="1"/>
          </p:cNvSpPr>
          <p:nvPr/>
        </p:nvSpPr>
        <p:spPr bwMode="auto">
          <a:xfrm>
            <a:off x="1008485"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research</a:t>
            </a:r>
          </a:p>
        </p:txBody>
      </p:sp>
      <p:sp>
        <p:nvSpPr>
          <p:cNvPr id="25619" name="Rectangle 19">
            <a:extLst>
              <a:ext uri="{FF2B5EF4-FFF2-40B4-BE49-F238E27FC236}">
                <a16:creationId xmlns:a16="http://schemas.microsoft.com/office/drawing/2014/main" id="{EC972DD7-3288-1B43-A8AC-99C5214F4D0E}"/>
              </a:ext>
            </a:extLst>
          </p:cNvPr>
          <p:cNvSpPr>
            <a:spLocks noChangeArrowheads="1"/>
          </p:cNvSpPr>
          <p:nvPr/>
        </p:nvSpPr>
        <p:spPr bwMode="auto">
          <a:xfrm>
            <a:off x="2352428"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20" name="Rectangle 20">
            <a:extLst>
              <a:ext uri="{FF2B5EF4-FFF2-40B4-BE49-F238E27FC236}">
                <a16:creationId xmlns:a16="http://schemas.microsoft.com/office/drawing/2014/main" id="{E350B3B6-860C-9A47-8685-1520DC4EB056}"/>
              </a:ext>
            </a:extLst>
          </p:cNvPr>
          <p:cNvSpPr>
            <a:spLocks noChangeArrowheads="1"/>
          </p:cNvSpPr>
          <p:nvPr/>
        </p:nvSpPr>
        <p:spPr bwMode="auto">
          <a:xfrm>
            <a:off x="5040312"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games</a:t>
            </a:r>
          </a:p>
        </p:txBody>
      </p:sp>
      <p:sp>
        <p:nvSpPr>
          <p:cNvPr id="25621" name="Rectangle 21">
            <a:extLst>
              <a:ext uri="{FF2B5EF4-FFF2-40B4-BE49-F238E27FC236}">
                <a16:creationId xmlns:a16="http://schemas.microsoft.com/office/drawing/2014/main" id="{C22C2961-0C98-AB42-A19B-E9BA48488968}"/>
              </a:ext>
            </a:extLst>
          </p:cNvPr>
          <p:cNvSpPr>
            <a:spLocks noChangeArrowheads="1"/>
          </p:cNvSpPr>
          <p:nvPr/>
        </p:nvSpPr>
        <p:spPr bwMode="auto">
          <a:xfrm>
            <a:off x="6384254" y="4787793"/>
            <a:ext cx="41998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2" name="Rectangle 22">
            <a:extLst>
              <a:ext uri="{FF2B5EF4-FFF2-40B4-BE49-F238E27FC236}">
                <a16:creationId xmlns:a16="http://schemas.microsoft.com/office/drawing/2014/main" id="{BF12220C-453D-EC43-9354-E4E13AAB6B51}"/>
              </a:ext>
            </a:extLst>
          </p:cNvPr>
          <p:cNvSpPr>
            <a:spLocks noChangeArrowheads="1"/>
          </p:cNvSpPr>
          <p:nvPr/>
        </p:nvSpPr>
        <p:spPr bwMode="auto">
          <a:xfrm>
            <a:off x="5040312"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mail</a:t>
            </a:r>
          </a:p>
        </p:txBody>
      </p:sp>
      <p:sp>
        <p:nvSpPr>
          <p:cNvPr id="25623" name="Rectangle 23">
            <a:extLst>
              <a:ext uri="{FF2B5EF4-FFF2-40B4-BE49-F238E27FC236}">
                <a16:creationId xmlns:a16="http://schemas.microsoft.com/office/drawing/2014/main" id="{4E4E86A4-5846-A14A-8904-C5642B2197FE}"/>
              </a:ext>
            </a:extLst>
          </p:cNvPr>
          <p:cNvSpPr>
            <a:spLocks noChangeArrowheads="1"/>
          </p:cNvSpPr>
          <p:nvPr/>
        </p:nvSpPr>
        <p:spPr bwMode="auto">
          <a:xfrm>
            <a:off x="6384254" y="5123779"/>
            <a:ext cx="41998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4" name="Rectangle 24">
            <a:extLst>
              <a:ext uri="{FF2B5EF4-FFF2-40B4-BE49-F238E27FC236}">
                <a16:creationId xmlns:a16="http://schemas.microsoft.com/office/drawing/2014/main" id="{6D95DC85-AFAE-CA4A-A792-120874FD78DE}"/>
              </a:ext>
            </a:extLst>
          </p:cNvPr>
          <p:cNvSpPr>
            <a:spLocks noChangeArrowheads="1"/>
          </p:cNvSpPr>
          <p:nvPr/>
        </p:nvSpPr>
        <p:spPr bwMode="auto">
          <a:xfrm>
            <a:off x="5040312"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news</a:t>
            </a:r>
          </a:p>
        </p:txBody>
      </p:sp>
      <p:sp>
        <p:nvSpPr>
          <p:cNvPr id="25625" name="Rectangle 25">
            <a:extLst>
              <a:ext uri="{FF2B5EF4-FFF2-40B4-BE49-F238E27FC236}">
                <a16:creationId xmlns:a16="http://schemas.microsoft.com/office/drawing/2014/main" id="{05ED9AAA-788D-F841-A57E-362D5280878F}"/>
              </a:ext>
            </a:extLst>
          </p:cNvPr>
          <p:cNvSpPr>
            <a:spLocks noChangeArrowheads="1"/>
          </p:cNvSpPr>
          <p:nvPr/>
        </p:nvSpPr>
        <p:spPr bwMode="auto">
          <a:xfrm>
            <a:off x="6384254" y="5459765"/>
            <a:ext cx="41998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6" name="Rectangle 26">
            <a:extLst>
              <a:ext uri="{FF2B5EF4-FFF2-40B4-BE49-F238E27FC236}">
                <a16:creationId xmlns:a16="http://schemas.microsoft.com/office/drawing/2014/main" id="{9C101B03-8362-1744-98AF-A6297C478EBE}"/>
              </a:ext>
            </a:extLst>
          </p:cNvPr>
          <p:cNvSpPr>
            <a:spLocks noChangeArrowheads="1"/>
          </p:cNvSpPr>
          <p:nvPr/>
        </p:nvSpPr>
        <p:spPr bwMode="auto">
          <a:xfrm>
            <a:off x="5040312"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research</a:t>
            </a:r>
          </a:p>
        </p:txBody>
      </p:sp>
      <p:sp>
        <p:nvSpPr>
          <p:cNvPr id="25627" name="Rectangle 27">
            <a:extLst>
              <a:ext uri="{FF2B5EF4-FFF2-40B4-BE49-F238E27FC236}">
                <a16:creationId xmlns:a16="http://schemas.microsoft.com/office/drawing/2014/main" id="{25F904C3-7159-DC40-9BE2-D190767854CF}"/>
              </a:ext>
            </a:extLst>
          </p:cNvPr>
          <p:cNvSpPr>
            <a:spLocks noChangeArrowheads="1"/>
          </p:cNvSpPr>
          <p:nvPr/>
        </p:nvSpPr>
        <p:spPr bwMode="auto">
          <a:xfrm>
            <a:off x="6384254" y="5795750"/>
            <a:ext cx="41998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32" name="Rectangle 32">
            <a:extLst>
              <a:ext uri="{FF2B5EF4-FFF2-40B4-BE49-F238E27FC236}">
                <a16:creationId xmlns:a16="http://schemas.microsoft.com/office/drawing/2014/main" id="{395D5977-AAA8-B745-A6E9-14B3290C439A}"/>
              </a:ext>
            </a:extLst>
          </p:cNvPr>
          <p:cNvSpPr>
            <a:spLocks noChangeArrowheads="1"/>
          </p:cNvSpPr>
          <p:nvPr/>
        </p:nvSpPr>
        <p:spPr bwMode="auto">
          <a:xfrm>
            <a:off x="7476207" y="4451808"/>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3" name="Rectangle 33">
            <a:extLst>
              <a:ext uri="{FF2B5EF4-FFF2-40B4-BE49-F238E27FC236}">
                <a16:creationId xmlns:a16="http://schemas.microsoft.com/office/drawing/2014/main" id="{951998C9-169F-6746-BD49-B2E38CA2F6A2}"/>
              </a:ext>
            </a:extLst>
          </p:cNvPr>
          <p:cNvSpPr>
            <a:spLocks noChangeArrowheads="1"/>
          </p:cNvSpPr>
          <p:nvPr/>
        </p:nvSpPr>
        <p:spPr bwMode="auto">
          <a:xfrm>
            <a:off x="7476207" y="5039783"/>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4" name="Rectangle 34">
            <a:extLst>
              <a:ext uri="{FF2B5EF4-FFF2-40B4-BE49-F238E27FC236}">
                <a16:creationId xmlns:a16="http://schemas.microsoft.com/office/drawing/2014/main" id="{5FFF8417-08CD-6D41-A26C-C4989F3AD505}"/>
              </a:ext>
            </a:extLst>
          </p:cNvPr>
          <p:cNvSpPr>
            <a:spLocks noChangeArrowheads="1"/>
          </p:cNvSpPr>
          <p:nvPr/>
        </p:nvSpPr>
        <p:spPr bwMode="auto">
          <a:xfrm>
            <a:off x="7476207" y="5627757"/>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5" name="Rectangle 35">
            <a:extLst>
              <a:ext uri="{FF2B5EF4-FFF2-40B4-BE49-F238E27FC236}">
                <a16:creationId xmlns:a16="http://schemas.microsoft.com/office/drawing/2014/main" id="{5BEEC16F-D05C-F940-BEDC-FEFC6A5DE6F2}"/>
              </a:ext>
            </a:extLst>
          </p:cNvPr>
          <p:cNvSpPr>
            <a:spLocks noChangeArrowheads="1"/>
          </p:cNvSpPr>
          <p:nvPr/>
        </p:nvSpPr>
        <p:spPr bwMode="auto">
          <a:xfrm>
            <a:off x="7476207" y="6215732"/>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cxnSp>
        <p:nvCxnSpPr>
          <p:cNvPr id="25636" name="AutoShape 36">
            <a:extLst>
              <a:ext uri="{FF2B5EF4-FFF2-40B4-BE49-F238E27FC236}">
                <a16:creationId xmlns:a16="http://schemas.microsoft.com/office/drawing/2014/main" id="{BAC9BEF4-2EC9-6141-A7DC-3124C342EC51}"/>
              </a:ext>
            </a:extLst>
          </p:cNvPr>
          <p:cNvCxnSpPr>
            <a:cxnSpLocks noChangeShapeType="1"/>
            <a:stCxn id="25621" idx="3"/>
            <a:endCxn id="25632" idx="1"/>
          </p:cNvCxnSpPr>
          <p:nvPr/>
        </p:nvCxnSpPr>
        <p:spPr bwMode="auto">
          <a:xfrm flipV="1">
            <a:off x="6804236" y="4619801"/>
            <a:ext cx="671971" cy="33598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7" name="AutoShape 37">
            <a:extLst>
              <a:ext uri="{FF2B5EF4-FFF2-40B4-BE49-F238E27FC236}">
                <a16:creationId xmlns:a16="http://schemas.microsoft.com/office/drawing/2014/main" id="{8384EBBD-6574-6F43-81F1-88731A8367C2}"/>
              </a:ext>
            </a:extLst>
          </p:cNvPr>
          <p:cNvCxnSpPr>
            <a:cxnSpLocks noChangeShapeType="1"/>
            <a:stCxn id="25623" idx="3"/>
            <a:endCxn id="25633" idx="1"/>
          </p:cNvCxnSpPr>
          <p:nvPr/>
        </p:nvCxnSpPr>
        <p:spPr bwMode="auto">
          <a:xfrm flipV="1">
            <a:off x="6804236" y="5207776"/>
            <a:ext cx="671971" cy="8399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8" name="AutoShape 38">
            <a:extLst>
              <a:ext uri="{FF2B5EF4-FFF2-40B4-BE49-F238E27FC236}">
                <a16:creationId xmlns:a16="http://schemas.microsoft.com/office/drawing/2014/main" id="{2397DB34-CBA9-D240-AE43-079EA3283C33}"/>
              </a:ext>
            </a:extLst>
          </p:cNvPr>
          <p:cNvCxnSpPr>
            <a:cxnSpLocks noChangeShapeType="1"/>
            <a:stCxn id="25625" idx="3"/>
            <a:endCxn id="25634" idx="1"/>
          </p:cNvCxnSpPr>
          <p:nvPr/>
        </p:nvCxnSpPr>
        <p:spPr bwMode="auto">
          <a:xfrm>
            <a:off x="6804236" y="5627757"/>
            <a:ext cx="671971" cy="16799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9" name="AutoShape 39">
            <a:extLst>
              <a:ext uri="{FF2B5EF4-FFF2-40B4-BE49-F238E27FC236}">
                <a16:creationId xmlns:a16="http://schemas.microsoft.com/office/drawing/2014/main" id="{577FBC62-3681-694D-BA2C-23336D820720}"/>
              </a:ext>
            </a:extLst>
          </p:cNvPr>
          <p:cNvCxnSpPr>
            <a:cxnSpLocks noChangeShapeType="1"/>
            <a:stCxn id="25627" idx="3"/>
            <a:endCxn id="25635" idx="1"/>
          </p:cNvCxnSpPr>
          <p:nvPr/>
        </p:nvCxnSpPr>
        <p:spPr bwMode="auto">
          <a:xfrm>
            <a:off x="6804236" y="5963743"/>
            <a:ext cx="671971" cy="419982"/>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40" name="Text Box 40">
            <a:extLst>
              <a:ext uri="{FF2B5EF4-FFF2-40B4-BE49-F238E27FC236}">
                <a16:creationId xmlns:a16="http://schemas.microsoft.com/office/drawing/2014/main" id="{41013BD6-6DF8-FF4A-8BF8-69B069C2C558}"/>
              </a:ext>
            </a:extLst>
          </p:cNvPr>
          <p:cNvSpPr txBox="1">
            <a:spLocks noChangeArrowheads="1"/>
          </p:cNvSpPr>
          <p:nvPr/>
        </p:nvSpPr>
        <p:spPr bwMode="auto">
          <a:xfrm>
            <a:off x="1002419" y="6299729"/>
            <a:ext cx="2773515"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Storing all information</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 the directory</a:t>
            </a:r>
          </a:p>
        </p:txBody>
      </p:sp>
      <p:sp>
        <p:nvSpPr>
          <p:cNvPr id="25641" name="Text Box 41">
            <a:extLst>
              <a:ext uri="{FF2B5EF4-FFF2-40B4-BE49-F238E27FC236}">
                <a16:creationId xmlns:a16="http://schemas.microsoft.com/office/drawing/2014/main" id="{8DB2536B-23A0-5945-89EC-CC17E5B00644}"/>
              </a:ext>
            </a:extLst>
          </p:cNvPr>
          <p:cNvSpPr txBox="1">
            <a:spLocks noChangeArrowheads="1"/>
          </p:cNvSpPr>
          <p:nvPr/>
        </p:nvSpPr>
        <p:spPr bwMode="auto">
          <a:xfrm>
            <a:off x="4702926" y="6299729"/>
            <a:ext cx="2130711"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Using pointers to</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index nodes</a:t>
            </a:r>
          </a:p>
        </p:txBody>
      </p:sp>
    </p:spTree>
    <p:extLst>
      <p:ext uri="{BB962C8B-B14F-4D97-AF65-F5344CB8AC3E}">
        <p14:creationId xmlns:p14="http://schemas.microsoft.com/office/powerpoint/2010/main" val="325403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6D37EC0-9BE2-474F-82D2-566EB39644B6}"/>
              </a:ext>
            </a:extLst>
          </p:cNvPr>
          <p:cNvSpPr>
            <a:spLocks noGrp="1" noChangeArrowheads="1"/>
          </p:cNvSpPr>
          <p:nvPr>
            <p:ph type="title"/>
          </p:nvPr>
        </p:nvSpPr>
        <p:spPr/>
        <p:txBody>
          <a:bodyPr/>
          <a:lstStyle/>
          <a:p>
            <a:r>
              <a:rPr lang="en-US" altLang="en-US"/>
              <a:t>Handling long file names in a directory</a:t>
            </a:r>
          </a:p>
        </p:txBody>
      </p:sp>
      <p:sp>
        <p:nvSpPr>
          <p:cNvPr id="8" name="Content Placeholder 7">
            <a:extLst>
              <a:ext uri="{FF2B5EF4-FFF2-40B4-BE49-F238E27FC236}">
                <a16:creationId xmlns:a16="http://schemas.microsoft.com/office/drawing/2014/main" id="{C769B53C-3086-7C4A-82D9-AE367C41FE45}"/>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F76E5D83-017F-1343-B832-8987614950D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79586CA9-651E-3040-8205-93C8E323CE1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1C7CF3-CCEA-ED47-91CF-ED475FF6D22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6628" name="Picture 4" descr="6-17">
            <a:extLst>
              <a:ext uri="{FF2B5EF4-FFF2-40B4-BE49-F238E27FC236}">
                <a16:creationId xmlns:a16="http://schemas.microsoft.com/office/drawing/2014/main" id="{94262326-28B5-CB48-8883-E78ABF19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339" y="1450975"/>
            <a:ext cx="7895661" cy="54965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CF0827-D7FA-408A-8F8E-09A0A5B80392}"/>
              </a:ext>
            </a:extLst>
          </p:cNvPr>
          <p:cNvPicPr>
            <a:picLocks noChangeAspect="1"/>
          </p:cNvPicPr>
          <p:nvPr/>
        </p:nvPicPr>
        <p:blipFill>
          <a:blip r:embed="rId3"/>
          <a:stretch>
            <a:fillRect/>
          </a:stretch>
        </p:blipFill>
        <p:spPr>
          <a:xfrm>
            <a:off x="0" y="3209730"/>
            <a:ext cx="2742185" cy="1828489"/>
          </a:xfrm>
          <a:prstGeom prst="rect">
            <a:avLst/>
          </a:prstGeom>
        </p:spPr>
      </p:pic>
    </p:spTree>
    <p:extLst>
      <p:ext uri="{BB962C8B-B14F-4D97-AF65-F5344CB8AC3E}">
        <p14:creationId xmlns:p14="http://schemas.microsoft.com/office/powerpoint/2010/main" val="2870137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131D4AA-BF9C-0343-8660-22036B112414}"/>
              </a:ext>
            </a:extLst>
          </p:cNvPr>
          <p:cNvSpPr>
            <a:spLocks noGrp="1" noChangeArrowheads="1"/>
          </p:cNvSpPr>
          <p:nvPr>
            <p:ph type="title"/>
          </p:nvPr>
        </p:nvSpPr>
        <p:spPr/>
        <p:txBody>
          <a:bodyPr/>
          <a:lstStyle/>
          <a:p>
            <a:r>
              <a:rPr lang="en-US" altLang="en-US"/>
              <a:t>Directories in FFS</a:t>
            </a:r>
          </a:p>
        </p:txBody>
      </p:sp>
      <p:sp>
        <p:nvSpPr>
          <p:cNvPr id="125955" name="Rectangle 3">
            <a:extLst>
              <a:ext uri="{FF2B5EF4-FFF2-40B4-BE49-F238E27FC236}">
                <a16:creationId xmlns:a16="http://schemas.microsoft.com/office/drawing/2014/main" id="{C5C6584E-9C83-7346-85F6-09E5C0DCB711}"/>
              </a:ext>
            </a:extLst>
          </p:cNvPr>
          <p:cNvSpPr>
            <a:spLocks noGrp="1" noChangeArrowheads="1"/>
          </p:cNvSpPr>
          <p:nvPr>
            <p:ph idx="1"/>
          </p:nvPr>
        </p:nvSpPr>
        <p:spPr>
          <a:xfrm>
            <a:off x="0" y="775504"/>
            <a:ext cx="5904411" cy="6506358"/>
          </a:xfrm>
        </p:spPr>
        <p:txBody>
          <a:bodyPr/>
          <a:lstStyle/>
          <a:p>
            <a:r>
              <a:rPr lang="en-US" altLang="en-US"/>
              <a:t>Directories in FFS are just special files</a:t>
            </a:r>
          </a:p>
          <a:p>
            <a:pPr lvl="1"/>
            <a:r>
              <a:rPr lang="en-US" altLang="en-US"/>
              <a:t>Same basic mechanisms</a:t>
            </a:r>
          </a:p>
          <a:p>
            <a:pPr lvl="1"/>
            <a:r>
              <a:rPr lang="en-US" altLang="en-US"/>
              <a:t>Different internal structure</a:t>
            </a:r>
          </a:p>
          <a:p>
            <a:r>
              <a:rPr lang="en-US" altLang="en-US"/>
              <a:t>Directory entries contain</a:t>
            </a:r>
          </a:p>
          <a:p>
            <a:pPr lvl="1"/>
            <a:r>
              <a:rPr lang="en-US" altLang="en-US"/>
              <a:t>File name</a:t>
            </a:r>
          </a:p>
          <a:p>
            <a:pPr lvl="1"/>
            <a:r>
              <a:rPr lang="en-US" altLang="en-US"/>
              <a:t>I-node number</a:t>
            </a:r>
          </a:p>
          <a:p>
            <a:r>
              <a:rPr lang="en-US" altLang="en-US"/>
              <a:t>Other Unix file systems have more complex schemes</a:t>
            </a:r>
          </a:p>
          <a:p>
            <a:pPr lvl="1"/>
            <a:r>
              <a:rPr lang="en-US" altLang="en-US"/>
              <a:t>Not always simple files…</a:t>
            </a:r>
          </a:p>
        </p:txBody>
      </p:sp>
      <p:sp>
        <p:nvSpPr>
          <p:cNvPr id="13" name="Footer Placeholder 4">
            <a:extLst>
              <a:ext uri="{FF2B5EF4-FFF2-40B4-BE49-F238E27FC236}">
                <a16:creationId xmlns:a16="http://schemas.microsoft.com/office/drawing/2014/main" id="{5FF22DA5-49B3-3C41-971A-27DFB4E0B70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14" name="Slide Number Placeholder 5">
            <a:extLst>
              <a:ext uri="{FF2B5EF4-FFF2-40B4-BE49-F238E27FC236}">
                <a16:creationId xmlns:a16="http://schemas.microsoft.com/office/drawing/2014/main" id="{F36232D6-22D2-B24A-B230-B2930201A2D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8E2FADDB-C1D4-734C-9952-15E4065D9E3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5957" name="Rectangle 5">
            <a:extLst>
              <a:ext uri="{FF2B5EF4-FFF2-40B4-BE49-F238E27FC236}">
                <a16:creationId xmlns:a16="http://schemas.microsoft.com/office/drawing/2014/main" id="{4858C069-E74A-F847-9FD2-812721853F90}"/>
              </a:ext>
            </a:extLst>
          </p:cNvPr>
          <p:cNvSpPr>
            <a:spLocks noChangeArrowheads="1"/>
          </p:cNvSpPr>
          <p:nvPr/>
        </p:nvSpPr>
        <p:spPr bwMode="auto">
          <a:xfrm>
            <a:off x="6468250" y="2099909"/>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inode number</a:t>
            </a:r>
          </a:p>
        </p:txBody>
      </p:sp>
      <p:sp>
        <p:nvSpPr>
          <p:cNvPr id="125959" name="Rectangle 7">
            <a:extLst>
              <a:ext uri="{FF2B5EF4-FFF2-40B4-BE49-F238E27FC236}">
                <a16:creationId xmlns:a16="http://schemas.microsoft.com/office/drawing/2014/main" id="{CD139844-D52D-5B49-A678-549ABD85ACF2}"/>
              </a:ext>
            </a:extLst>
          </p:cNvPr>
          <p:cNvSpPr>
            <a:spLocks noChangeArrowheads="1"/>
          </p:cNvSpPr>
          <p:nvPr/>
        </p:nvSpPr>
        <p:spPr bwMode="auto">
          <a:xfrm>
            <a:off x="6468250" y="2519891"/>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record length</a:t>
            </a:r>
          </a:p>
        </p:txBody>
      </p:sp>
      <p:sp>
        <p:nvSpPr>
          <p:cNvPr id="125960" name="Rectangle 8">
            <a:extLst>
              <a:ext uri="{FF2B5EF4-FFF2-40B4-BE49-F238E27FC236}">
                <a16:creationId xmlns:a16="http://schemas.microsoft.com/office/drawing/2014/main" id="{D6A4F2E4-9754-4944-BCF9-EE4705C1EC04}"/>
              </a:ext>
            </a:extLst>
          </p:cNvPr>
          <p:cNvSpPr>
            <a:spLocks noChangeArrowheads="1"/>
          </p:cNvSpPr>
          <p:nvPr/>
        </p:nvSpPr>
        <p:spPr bwMode="auto">
          <a:xfrm>
            <a:off x="6468250" y="2939873"/>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 length</a:t>
            </a:r>
          </a:p>
        </p:txBody>
      </p:sp>
      <p:sp>
        <p:nvSpPr>
          <p:cNvPr id="125961" name="Rectangle 9">
            <a:extLst>
              <a:ext uri="{FF2B5EF4-FFF2-40B4-BE49-F238E27FC236}">
                <a16:creationId xmlns:a16="http://schemas.microsoft.com/office/drawing/2014/main" id="{0019FD4E-6BF4-1F45-996B-9AA2BCB64604}"/>
              </a:ext>
            </a:extLst>
          </p:cNvPr>
          <p:cNvSpPr>
            <a:spLocks noChangeArrowheads="1"/>
          </p:cNvSpPr>
          <p:nvPr/>
        </p:nvSpPr>
        <p:spPr bwMode="auto">
          <a:xfrm>
            <a:off x="6468250" y="3359855"/>
            <a:ext cx="2099910"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a:t>
            </a:r>
          </a:p>
        </p:txBody>
      </p:sp>
      <p:sp>
        <p:nvSpPr>
          <p:cNvPr id="125962" name="Rectangle 10">
            <a:extLst>
              <a:ext uri="{FF2B5EF4-FFF2-40B4-BE49-F238E27FC236}">
                <a16:creationId xmlns:a16="http://schemas.microsoft.com/office/drawing/2014/main" id="{514AD734-E2C8-FE4B-89ED-1AC28AE78C22}"/>
              </a:ext>
            </a:extLst>
          </p:cNvPr>
          <p:cNvSpPr>
            <a:spLocks noChangeArrowheads="1"/>
          </p:cNvSpPr>
          <p:nvPr/>
        </p:nvSpPr>
        <p:spPr bwMode="auto">
          <a:xfrm>
            <a:off x="6468250" y="4451808"/>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inode number</a:t>
            </a:r>
          </a:p>
        </p:txBody>
      </p:sp>
      <p:sp>
        <p:nvSpPr>
          <p:cNvPr id="125963" name="Rectangle 11">
            <a:extLst>
              <a:ext uri="{FF2B5EF4-FFF2-40B4-BE49-F238E27FC236}">
                <a16:creationId xmlns:a16="http://schemas.microsoft.com/office/drawing/2014/main" id="{D5BB9918-E321-3946-ADDD-686270FE3EB5}"/>
              </a:ext>
            </a:extLst>
          </p:cNvPr>
          <p:cNvSpPr>
            <a:spLocks noChangeArrowheads="1"/>
          </p:cNvSpPr>
          <p:nvPr/>
        </p:nvSpPr>
        <p:spPr bwMode="auto">
          <a:xfrm>
            <a:off x="6468250" y="4871790"/>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record length</a:t>
            </a:r>
          </a:p>
        </p:txBody>
      </p:sp>
      <p:sp>
        <p:nvSpPr>
          <p:cNvPr id="125964" name="Rectangle 12">
            <a:extLst>
              <a:ext uri="{FF2B5EF4-FFF2-40B4-BE49-F238E27FC236}">
                <a16:creationId xmlns:a16="http://schemas.microsoft.com/office/drawing/2014/main" id="{4C92C50C-5071-CC45-9BFF-CB7F86377ACC}"/>
              </a:ext>
            </a:extLst>
          </p:cNvPr>
          <p:cNvSpPr>
            <a:spLocks noChangeArrowheads="1"/>
          </p:cNvSpPr>
          <p:nvPr/>
        </p:nvSpPr>
        <p:spPr bwMode="auto">
          <a:xfrm>
            <a:off x="6468250" y="5291772"/>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 length</a:t>
            </a:r>
          </a:p>
        </p:txBody>
      </p:sp>
      <p:sp>
        <p:nvSpPr>
          <p:cNvPr id="125965" name="Rectangle 13">
            <a:extLst>
              <a:ext uri="{FF2B5EF4-FFF2-40B4-BE49-F238E27FC236}">
                <a16:creationId xmlns:a16="http://schemas.microsoft.com/office/drawing/2014/main" id="{CE7CF2CB-7201-F54E-8CA9-D69DC7E8C144}"/>
              </a:ext>
            </a:extLst>
          </p:cNvPr>
          <p:cNvSpPr>
            <a:spLocks noChangeArrowheads="1"/>
          </p:cNvSpPr>
          <p:nvPr/>
        </p:nvSpPr>
        <p:spPr bwMode="auto">
          <a:xfrm>
            <a:off x="6468250" y="5711754"/>
            <a:ext cx="2099910" cy="75596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a:t>
            </a:r>
          </a:p>
        </p:txBody>
      </p:sp>
      <p:sp>
        <p:nvSpPr>
          <p:cNvPr id="125966" name="Text Box 14">
            <a:extLst>
              <a:ext uri="{FF2B5EF4-FFF2-40B4-BE49-F238E27FC236}">
                <a16:creationId xmlns:a16="http://schemas.microsoft.com/office/drawing/2014/main" id="{8BE8A3BA-F567-6D4E-957B-8FC8D1F513BE}"/>
              </a:ext>
            </a:extLst>
          </p:cNvPr>
          <p:cNvSpPr txBox="1">
            <a:spLocks noChangeArrowheads="1"/>
          </p:cNvSpPr>
          <p:nvPr/>
        </p:nvSpPr>
        <p:spPr bwMode="auto">
          <a:xfrm>
            <a:off x="6804236" y="1595931"/>
            <a:ext cx="1484702"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Directory</a:t>
            </a:r>
          </a:p>
        </p:txBody>
      </p:sp>
    </p:spTree>
    <p:extLst>
      <p:ext uri="{BB962C8B-B14F-4D97-AF65-F5344CB8AC3E}">
        <p14:creationId xmlns:p14="http://schemas.microsoft.com/office/powerpoint/2010/main" val="343166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85459B4-4A7C-0D4E-98A0-9E5CA800F241}"/>
              </a:ext>
            </a:extLst>
          </p:cNvPr>
          <p:cNvSpPr>
            <a:spLocks noGrp="1" noChangeArrowheads="1"/>
          </p:cNvSpPr>
          <p:nvPr>
            <p:ph type="title"/>
          </p:nvPr>
        </p:nvSpPr>
        <p:spPr/>
        <p:txBody>
          <a:bodyPr/>
          <a:lstStyle/>
          <a:p>
            <a:r>
              <a:rPr lang="en-US" altLang="en-US"/>
              <a:t>CD-ROM file system</a:t>
            </a:r>
          </a:p>
        </p:txBody>
      </p:sp>
      <p:sp>
        <p:nvSpPr>
          <p:cNvPr id="8" name="Content Placeholder 7">
            <a:extLst>
              <a:ext uri="{FF2B5EF4-FFF2-40B4-BE49-F238E27FC236}">
                <a16:creationId xmlns:a16="http://schemas.microsoft.com/office/drawing/2014/main" id="{A256C85A-7395-FD4D-BB40-830FFD5E8F18}"/>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3939545-5099-8441-BBB1-57C65C82299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369FA191-B7DE-CD48-987E-904A5ED7328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1D21D1D1-03F7-CE4F-A8BF-0F3E56D4C49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9940" name="Picture 4" descr="6-29">
            <a:extLst>
              <a:ext uri="{FF2B5EF4-FFF2-40B4-BE49-F238E27FC236}">
                <a16:creationId xmlns:a16="http://schemas.microsoft.com/office/drawing/2014/main" id="{A8C25460-911E-3843-903C-BA9394616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679928"/>
            <a:ext cx="9743581" cy="219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a:extLst>
              <a:ext uri="{FF2B5EF4-FFF2-40B4-BE49-F238E27FC236}">
                <a16:creationId xmlns:a16="http://schemas.microsoft.com/office/drawing/2014/main" id="{87867F76-51D3-284B-9709-6B0C84C26A2C}"/>
              </a:ext>
            </a:extLst>
          </p:cNvPr>
          <p:cNvSpPr>
            <a:spLocks noGrp="1" noChangeArrowheads="1"/>
          </p:cNvSpPr>
          <p:nvPr>
            <p:ph type="title"/>
          </p:nvPr>
        </p:nvSpPr>
        <p:spPr/>
        <p:txBody>
          <a:bodyPr/>
          <a:lstStyle/>
          <a:p>
            <a:r>
              <a:rPr lang="en-US" altLang="en-US"/>
              <a:t>Directory entry in MS-DOS</a:t>
            </a:r>
          </a:p>
        </p:txBody>
      </p:sp>
      <p:sp>
        <p:nvSpPr>
          <p:cNvPr id="8" name="Content Placeholder 7">
            <a:extLst>
              <a:ext uri="{FF2B5EF4-FFF2-40B4-BE49-F238E27FC236}">
                <a16:creationId xmlns:a16="http://schemas.microsoft.com/office/drawing/2014/main" id="{4D58A6CA-3D86-D341-82EC-964FCABC946D}"/>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E01A6D02-241F-3D44-93D2-85FD009DF99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E752FB52-3F06-AA49-B95E-B582B40F9C4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0FB19B7-21FF-8D48-B94D-BAC05985858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3012" name="Picture 4" descr="6-32">
            <a:extLst>
              <a:ext uri="{FF2B5EF4-FFF2-40B4-BE49-F238E27FC236}">
                <a16:creationId xmlns:a16="http://schemas.microsoft.com/office/drawing/2014/main" id="{8ED3B53A-9E5B-2C42-8567-6A660118B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23" y="1679928"/>
            <a:ext cx="9827578" cy="272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Rectangle 7">
            <a:extLst>
              <a:ext uri="{FF2B5EF4-FFF2-40B4-BE49-F238E27FC236}">
                <a16:creationId xmlns:a16="http://schemas.microsoft.com/office/drawing/2014/main" id="{483BB317-3101-DC40-A9A0-59AA8201225A}"/>
              </a:ext>
            </a:extLst>
          </p:cNvPr>
          <p:cNvSpPr>
            <a:spLocks noGrp="1" noChangeArrowheads="1"/>
          </p:cNvSpPr>
          <p:nvPr>
            <p:ph type="title"/>
          </p:nvPr>
        </p:nvSpPr>
        <p:spPr/>
        <p:txBody>
          <a:bodyPr/>
          <a:lstStyle/>
          <a:p>
            <a:r>
              <a:rPr lang="en-US" altLang="en-US"/>
              <a:t>FAT32 Directory and Filename</a:t>
            </a:r>
          </a:p>
        </p:txBody>
      </p:sp>
      <p:sp>
        <p:nvSpPr>
          <p:cNvPr id="5" name="Content Placeholder 4">
            <a:extLst>
              <a:ext uri="{FF2B5EF4-FFF2-40B4-BE49-F238E27FC236}">
                <a16:creationId xmlns:a16="http://schemas.microsoft.com/office/drawing/2014/main" id="{C35E3B23-3716-6B4A-BDB0-D591596B803B}"/>
              </a:ext>
            </a:extLst>
          </p:cNvPr>
          <p:cNvSpPr>
            <a:spLocks noGrp="1"/>
          </p:cNvSpPr>
          <p:nvPr>
            <p:ph idx="1"/>
          </p:nvPr>
        </p:nvSpPr>
        <p:spPr/>
        <p:txBody>
          <a:bodyPr/>
          <a:lstStyle/>
          <a:p>
            <a:endParaRPr lang="en-US"/>
          </a:p>
        </p:txBody>
      </p:sp>
      <p:sp>
        <p:nvSpPr>
          <p:cNvPr id="8" name="Footer Placeholder 2">
            <a:extLst>
              <a:ext uri="{FF2B5EF4-FFF2-40B4-BE49-F238E27FC236}">
                <a16:creationId xmlns:a16="http://schemas.microsoft.com/office/drawing/2014/main" id="{0065D8E9-642F-404F-B032-CA573A2D056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9" name="Slide Number Placeholder 3">
            <a:extLst>
              <a:ext uri="{FF2B5EF4-FFF2-40B4-BE49-F238E27FC236}">
                <a16:creationId xmlns:a16="http://schemas.microsoft.com/office/drawing/2014/main" id="{68268B20-3146-674F-84D2-63C74E8C4CD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5306106-B261-E348-B897-3BF1A28D05C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5060" name="Picture 4" descr="6-34">
            <a:extLst>
              <a:ext uri="{FF2B5EF4-FFF2-40B4-BE49-F238E27FC236}">
                <a16:creationId xmlns:a16="http://schemas.microsoft.com/office/drawing/2014/main" id="{7E6EC5AA-585D-EB4E-8A7C-72F1CF7A2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65" y="2218905"/>
            <a:ext cx="9442594" cy="2117409"/>
          </a:xfrm>
          <a:prstGeom prst="rect">
            <a:avLst/>
          </a:prstGeom>
          <a:noFill/>
          <a:extLst>
            <a:ext uri="{909E8E84-426E-40DD-AFC4-6F175D3DCCD1}">
              <a14:hiddenFill xmlns:a14="http://schemas.microsoft.com/office/drawing/2010/main">
                <a:solidFill>
                  <a:srgbClr val="FFFFFF"/>
                </a:solidFill>
              </a14:hiddenFill>
            </a:ext>
          </a:extLst>
        </p:spPr>
      </p:pic>
      <p:sp>
        <p:nvSpPr>
          <p:cNvPr id="45061" name="Rectangle 5">
            <a:extLst>
              <a:ext uri="{FF2B5EF4-FFF2-40B4-BE49-F238E27FC236}">
                <a16:creationId xmlns:a16="http://schemas.microsoft.com/office/drawing/2014/main" id="{080FAA9F-28B9-ED4A-8DE9-C54E1F6F5E24}"/>
              </a:ext>
            </a:extLst>
          </p:cNvPr>
          <p:cNvSpPr>
            <a:spLocks noChangeArrowheads="1"/>
          </p:cNvSpPr>
          <p:nvPr/>
        </p:nvSpPr>
        <p:spPr bwMode="auto">
          <a:xfrm>
            <a:off x="252518" y="2477893"/>
            <a:ext cx="447981" cy="1819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543" b="0" i="0" u="none" strike="noStrike" kern="1200" cap="none" spc="0" normalizeH="0" baseline="0" noProof="0">
                <a:ln>
                  <a:noFill/>
                </a:ln>
                <a:solidFill>
                  <a:srgbClr val="000000"/>
                </a:solidFill>
                <a:effectLst/>
                <a:uLnTx/>
                <a:uFillTx/>
                <a:latin typeface="Tahoma" panose="020B0604030504040204" pitchFamily="34" charset="0"/>
                <a:ea typeface="+mn-ea"/>
                <a:cs typeface="Arial"/>
              </a:rPr>
              <a:t>Bytes</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grpSp>
        <p:nvGrpSpPr>
          <p:cNvPr id="45066" name="Group 10">
            <a:extLst>
              <a:ext uri="{FF2B5EF4-FFF2-40B4-BE49-F238E27FC236}">
                <a16:creationId xmlns:a16="http://schemas.microsoft.com/office/drawing/2014/main" id="{AD2D721A-54E0-134A-9614-211749CA8F9B}"/>
              </a:ext>
            </a:extLst>
          </p:cNvPr>
          <p:cNvGrpSpPr>
            <a:grpSpLocks/>
          </p:cNvGrpSpPr>
          <p:nvPr/>
        </p:nvGrpSpPr>
        <p:grpSpPr bwMode="auto">
          <a:xfrm>
            <a:off x="840493" y="4703800"/>
            <a:ext cx="8399639" cy="1954667"/>
            <a:chOff x="624" y="1779"/>
            <a:chExt cx="4800" cy="1117"/>
          </a:xfrm>
        </p:grpSpPr>
        <p:pic>
          <p:nvPicPr>
            <p:cNvPr id="45067" name="Picture 11">
              <a:extLst>
                <a:ext uri="{FF2B5EF4-FFF2-40B4-BE49-F238E27FC236}">
                  <a16:creationId xmlns:a16="http://schemas.microsoft.com/office/drawing/2014/main" id="{2984E4AB-F7CF-7040-9604-E349ADD0A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4727"/>
            <a:stretch>
              <a:fillRect/>
            </a:stretch>
          </p:blipFill>
          <p:spPr bwMode="auto">
            <a:xfrm>
              <a:off x="624" y="1779"/>
              <a:ext cx="4800"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8" name="Text Box 12">
              <a:extLst>
                <a:ext uri="{FF2B5EF4-FFF2-40B4-BE49-F238E27FC236}">
                  <a16:creationId xmlns:a16="http://schemas.microsoft.com/office/drawing/2014/main" id="{3F6D8384-2633-D948-8026-DCC3663077D1}"/>
                </a:ext>
              </a:extLst>
            </p:cNvPr>
            <p:cNvSpPr txBox="1">
              <a:spLocks noChangeArrowheads="1"/>
            </p:cNvSpPr>
            <p:nvPr/>
          </p:nvSpPr>
          <p:spPr bwMode="auto">
            <a:xfrm>
              <a:off x="1968" y="2688"/>
              <a:ext cx="1152" cy="2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07943" rtl="0" eaLnBrk="1" fontAlgn="base" latinLnBrk="0" hangingPunct="1">
                <a:lnSpc>
                  <a:spcPct val="100000"/>
                </a:lnSpc>
                <a:spcBef>
                  <a:spcPct val="5000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Arial" panose="020B0604020202020204" pitchFamily="34" charset="0"/>
                  <a:ea typeface="+mn-ea"/>
                  <a:cs typeface="Arial"/>
                </a:rPr>
                <a:t>Checksum</a:t>
              </a:r>
            </a:p>
          </p:txBody>
        </p:sp>
      </p:grpSp>
    </p:spTree>
    <p:extLst>
      <p:ext uri="{BB962C8B-B14F-4D97-AF65-F5344CB8AC3E}">
        <p14:creationId xmlns:p14="http://schemas.microsoft.com/office/powerpoint/2010/main" val="238263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B8055B1-483A-D740-A14D-7BF27756F0F0}"/>
              </a:ext>
            </a:extLst>
          </p:cNvPr>
          <p:cNvSpPr>
            <a:spLocks noGrp="1" noChangeArrowheads="1"/>
          </p:cNvSpPr>
          <p:nvPr>
            <p:ph type="title"/>
          </p:nvPr>
        </p:nvSpPr>
        <p:spPr/>
        <p:txBody>
          <a:bodyPr/>
          <a:lstStyle/>
          <a:p>
            <a:r>
              <a:rPr lang="en-US" altLang="en-US"/>
              <a:t>Storing a long name in FAT32</a:t>
            </a:r>
          </a:p>
        </p:txBody>
      </p:sp>
      <p:sp>
        <p:nvSpPr>
          <p:cNvPr id="47111" name="Rectangle 7">
            <a:extLst>
              <a:ext uri="{FF2B5EF4-FFF2-40B4-BE49-F238E27FC236}">
                <a16:creationId xmlns:a16="http://schemas.microsoft.com/office/drawing/2014/main" id="{02DDD332-5C25-604E-9EF1-2C77029E3251}"/>
              </a:ext>
            </a:extLst>
          </p:cNvPr>
          <p:cNvSpPr>
            <a:spLocks noGrp="1" noChangeArrowheads="1"/>
          </p:cNvSpPr>
          <p:nvPr>
            <p:ph idx="1"/>
          </p:nvPr>
        </p:nvSpPr>
        <p:spPr/>
        <p:txBody>
          <a:bodyPr/>
          <a:lstStyle/>
          <a:p>
            <a:r>
              <a:rPr lang="en-US" altLang="en-US"/>
              <a:t>Long name stored in Windows 98 so that it’s backwards compatible with short names</a:t>
            </a:r>
          </a:p>
          <a:p>
            <a:pPr lvl="1"/>
            <a:r>
              <a:rPr lang="en-US" altLang="en-US"/>
              <a:t>Short name in “real” directory entry</a:t>
            </a:r>
          </a:p>
          <a:p>
            <a:pPr lvl="1"/>
            <a:r>
              <a:rPr lang="en-US" altLang="en-US"/>
              <a:t>Long name in “fake” directory entries: ignored by older systems</a:t>
            </a:r>
          </a:p>
          <a:p>
            <a:r>
              <a:rPr lang="en-US" altLang="en-US"/>
              <a:t>OS designers will go to great lengths to make new systems work with older systems…</a:t>
            </a:r>
          </a:p>
        </p:txBody>
      </p:sp>
      <p:sp>
        <p:nvSpPr>
          <p:cNvPr id="5" name="Footer Placeholder 4">
            <a:extLst>
              <a:ext uri="{FF2B5EF4-FFF2-40B4-BE49-F238E27FC236}">
                <a16:creationId xmlns:a16="http://schemas.microsoft.com/office/drawing/2014/main" id="{A9CE579B-DBCF-E948-89FD-88735EE9531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6" name="Slide Number Placeholder 5">
            <a:extLst>
              <a:ext uri="{FF2B5EF4-FFF2-40B4-BE49-F238E27FC236}">
                <a16:creationId xmlns:a16="http://schemas.microsoft.com/office/drawing/2014/main" id="{B146160A-0526-C547-A93B-AFA8AE0DB85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F5A7E6-F4E9-0C47-8DEF-A2FD1D76AF2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7108" name="Picture 4">
            <a:extLst>
              <a:ext uri="{FF2B5EF4-FFF2-40B4-BE49-F238E27FC236}">
                <a16:creationId xmlns:a16="http://schemas.microsoft.com/office/drawing/2014/main" id="{D05CCF0A-4460-4545-99E0-2154ED871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15" y="4372103"/>
            <a:ext cx="8819621" cy="276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09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3B6145C-DD1E-754D-B11E-70C554654E90}"/>
              </a:ext>
            </a:extLst>
          </p:cNvPr>
          <p:cNvSpPr>
            <a:spLocks noGrp="1" noChangeArrowheads="1"/>
          </p:cNvSpPr>
          <p:nvPr>
            <p:ph type="title"/>
          </p:nvPr>
        </p:nvSpPr>
        <p:spPr/>
        <p:txBody>
          <a:bodyPr/>
          <a:lstStyle/>
          <a:p>
            <a:r>
              <a:rPr lang="en-US" altLang="en-US"/>
              <a:t>Sharing files</a:t>
            </a:r>
          </a:p>
        </p:txBody>
      </p:sp>
      <p:sp>
        <p:nvSpPr>
          <p:cNvPr id="5" name="Content Placeholder 4">
            <a:extLst>
              <a:ext uri="{FF2B5EF4-FFF2-40B4-BE49-F238E27FC236}">
                <a16:creationId xmlns:a16="http://schemas.microsoft.com/office/drawing/2014/main" id="{DB7A0A7D-BF2B-D94F-8D6F-7F9DDCBEC661}"/>
              </a:ext>
            </a:extLst>
          </p:cNvPr>
          <p:cNvSpPr>
            <a:spLocks noGrp="1"/>
          </p:cNvSpPr>
          <p:nvPr>
            <p:ph idx="1"/>
          </p:nvPr>
        </p:nvSpPr>
        <p:spPr/>
        <p:txBody>
          <a:bodyPr/>
          <a:lstStyle/>
          <a:p>
            <a:endParaRPr lang="en-US"/>
          </a:p>
        </p:txBody>
      </p:sp>
      <p:sp>
        <p:nvSpPr>
          <p:cNvPr id="41" name="Footer Placeholder 2">
            <a:extLst>
              <a:ext uri="{FF2B5EF4-FFF2-40B4-BE49-F238E27FC236}">
                <a16:creationId xmlns:a16="http://schemas.microsoft.com/office/drawing/2014/main" id="{1E7C4DE2-DD3F-474F-B7D2-C322F0DB9C1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2" name="Slide Number Placeholder 3">
            <a:extLst>
              <a:ext uri="{FF2B5EF4-FFF2-40B4-BE49-F238E27FC236}">
                <a16:creationId xmlns:a16="http://schemas.microsoft.com/office/drawing/2014/main" id="{5FAE7A8F-651E-FD41-B9B2-8F8FA13FAD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01C7D9-BD61-7945-92EB-7B41AD94E9D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7654" name="Rectangle 6">
            <a:extLst>
              <a:ext uri="{FF2B5EF4-FFF2-40B4-BE49-F238E27FC236}">
                <a16:creationId xmlns:a16="http://schemas.microsoft.com/office/drawing/2014/main" id="{8D0750E7-AEE7-0D4D-85C4-EFC513E3B5ED}"/>
              </a:ext>
            </a:extLst>
          </p:cNvPr>
          <p:cNvSpPr>
            <a:spLocks noChangeArrowheads="1"/>
          </p:cNvSpPr>
          <p:nvPr/>
        </p:nvSpPr>
        <p:spPr bwMode="auto">
          <a:xfrm>
            <a:off x="3612373" y="1511935"/>
            <a:ext cx="1427939" cy="67197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Root</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directory</a:t>
            </a:r>
          </a:p>
        </p:txBody>
      </p:sp>
      <p:sp>
        <p:nvSpPr>
          <p:cNvPr id="27655" name="Oval 7">
            <a:extLst>
              <a:ext uri="{FF2B5EF4-FFF2-40B4-BE49-F238E27FC236}">
                <a16:creationId xmlns:a16="http://schemas.microsoft.com/office/drawing/2014/main" id="{95A9A6E3-6436-1845-A779-75167B94A4C6}"/>
              </a:ext>
            </a:extLst>
          </p:cNvPr>
          <p:cNvSpPr>
            <a:spLocks noChangeArrowheads="1"/>
          </p:cNvSpPr>
          <p:nvPr/>
        </p:nvSpPr>
        <p:spPr bwMode="auto">
          <a:xfrm>
            <a:off x="1428467" y="3611844"/>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56" name="Oval 8">
            <a:extLst>
              <a:ext uri="{FF2B5EF4-FFF2-40B4-BE49-F238E27FC236}">
                <a16:creationId xmlns:a16="http://schemas.microsoft.com/office/drawing/2014/main" id="{E0D58D74-EA62-154E-B3ED-0E31841A88B4}"/>
              </a:ext>
            </a:extLst>
          </p:cNvPr>
          <p:cNvSpPr>
            <a:spLocks noChangeArrowheads="1"/>
          </p:cNvSpPr>
          <p:nvPr/>
        </p:nvSpPr>
        <p:spPr bwMode="auto">
          <a:xfrm>
            <a:off x="3675371" y="6299729"/>
            <a:ext cx="839964" cy="83996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57" name="Oval 9">
            <a:extLst>
              <a:ext uri="{FF2B5EF4-FFF2-40B4-BE49-F238E27FC236}">
                <a16:creationId xmlns:a16="http://schemas.microsoft.com/office/drawing/2014/main" id="{B613AC06-59E2-E74C-B5AE-63D3D08BF0C3}"/>
              </a:ext>
            </a:extLst>
          </p:cNvPr>
          <p:cNvSpPr>
            <a:spLocks noChangeArrowheads="1"/>
          </p:cNvSpPr>
          <p:nvPr/>
        </p:nvSpPr>
        <p:spPr bwMode="auto">
          <a:xfrm>
            <a:off x="3675371"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59" name="AutoShape 11">
            <a:extLst>
              <a:ext uri="{FF2B5EF4-FFF2-40B4-BE49-F238E27FC236}">
                <a16:creationId xmlns:a16="http://schemas.microsoft.com/office/drawing/2014/main" id="{A1BD3CB4-0217-084D-A141-E36F648349C2}"/>
              </a:ext>
            </a:extLst>
          </p:cNvPr>
          <p:cNvCxnSpPr>
            <a:cxnSpLocks noChangeShapeType="1"/>
            <a:stCxn id="27654" idx="2"/>
            <a:endCxn id="27662" idx="0"/>
          </p:cNvCxnSpPr>
          <p:nvPr/>
        </p:nvCxnSpPr>
        <p:spPr bwMode="auto">
          <a:xfrm flipH="1">
            <a:off x="1848449" y="2183905"/>
            <a:ext cx="2477893"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0" name="AutoShape 12">
            <a:extLst>
              <a:ext uri="{FF2B5EF4-FFF2-40B4-BE49-F238E27FC236}">
                <a16:creationId xmlns:a16="http://schemas.microsoft.com/office/drawing/2014/main" id="{877E3C2E-3762-7541-A810-35D9267F0C39}"/>
              </a:ext>
            </a:extLst>
          </p:cNvPr>
          <p:cNvCxnSpPr>
            <a:cxnSpLocks noChangeShapeType="1"/>
            <a:stCxn id="27654" idx="2"/>
            <a:endCxn id="27663" idx="0"/>
          </p:cNvCxnSpPr>
          <p:nvPr/>
        </p:nvCxnSpPr>
        <p:spPr bwMode="auto">
          <a:xfrm>
            <a:off x="4326343" y="2183905"/>
            <a:ext cx="503978"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1" name="AutoShape 13">
            <a:extLst>
              <a:ext uri="{FF2B5EF4-FFF2-40B4-BE49-F238E27FC236}">
                <a16:creationId xmlns:a16="http://schemas.microsoft.com/office/drawing/2014/main" id="{15127FC8-EA1A-A745-827D-C5D24C3D15F5}"/>
              </a:ext>
            </a:extLst>
          </p:cNvPr>
          <p:cNvCxnSpPr>
            <a:cxnSpLocks noChangeShapeType="1"/>
            <a:stCxn id="27654" idx="2"/>
            <a:endCxn id="27664" idx="0"/>
          </p:cNvCxnSpPr>
          <p:nvPr/>
        </p:nvCxnSpPr>
        <p:spPr bwMode="auto">
          <a:xfrm>
            <a:off x="4326343" y="2183905"/>
            <a:ext cx="3023870"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2" name="Rectangle 14">
            <a:extLst>
              <a:ext uri="{FF2B5EF4-FFF2-40B4-BE49-F238E27FC236}">
                <a16:creationId xmlns:a16="http://schemas.microsoft.com/office/drawing/2014/main" id="{00FA57FB-EC67-2241-88B6-5BD3C90D4C24}"/>
              </a:ext>
            </a:extLst>
          </p:cNvPr>
          <p:cNvSpPr>
            <a:spLocks noChangeArrowheads="1"/>
          </p:cNvSpPr>
          <p:nvPr/>
        </p:nvSpPr>
        <p:spPr bwMode="auto">
          <a:xfrm>
            <a:off x="1638458"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3" name="Rectangle 15">
            <a:extLst>
              <a:ext uri="{FF2B5EF4-FFF2-40B4-BE49-F238E27FC236}">
                <a16:creationId xmlns:a16="http://schemas.microsoft.com/office/drawing/2014/main" id="{41D6E1A1-A47F-6249-90D7-E6FE3B7AF6A8}"/>
              </a:ext>
            </a:extLst>
          </p:cNvPr>
          <p:cNvSpPr>
            <a:spLocks noChangeArrowheads="1"/>
          </p:cNvSpPr>
          <p:nvPr/>
        </p:nvSpPr>
        <p:spPr bwMode="auto">
          <a:xfrm>
            <a:off x="4620330"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4" name="Rectangle 16">
            <a:extLst>
              <a:ext uri="{FF2B5EF4-FFF2-40B4-BE49-F238E27FC236}">
                <a16:creationId xmlns:a16="http://schemas.microsoft.com/office/drawing/2014/main" id="{3BE49547-D39E-0A41-89FC-2A485F37451F}"/>
              </a:ext>
            </a:extLst>
          </p:cNvPr>
          <p:cNvSpPr>
            <a:spLocks noChangeArrowheads="1"/>
          </p:cNvSpPr>
          <p:nvPr/>
        </p:nvSpPr>
        <p:spPr bwMode="auto">
          <a:xfrm>
            <a:off x="7140222"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5" name="Oval 17">
            <a:extLst>
              <a:ext uri="{FF2B5EF4-FFF2-40B4-BE49-F238E27FC236}">
                <a16:creationId xmlns:a16="http://schemas.microsoft.com/office/drawing/2014/main" id="{31587C9E-4DC0-954A-87A1-E5388CA1AF83}"/>
              </a:ext>
            </a:extLst>
          </p:cNvPr>
          <p:cNvSpPr>
            <a:spLocks noChangeArrowheads="1"/>
          </p:cNvSpPr>
          <p:nvPr/>
        </p:nvSpPr>
        <p:spPr bwMode="auto">
          <a:xfrm>
            <a:off x="5964272"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bar</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6" name="Oval 18">
            <a:extLst>
              <a:ext uri="{FF2B5EF4-FFF2-40B4-BE49-F238E27FC236}">
                <a16:creationId xmlns:a16="http://schemas.microsoft.com/office/drawing/2014/main" id="{388297EF-939D-E84B-8A4F-D3F2FB632268}"/>
              </a:ext>
            </a:extLst>
          </p:cNvPr>
          <p:cNvSpPr>
            <a:spLocks noChangeArrowheads="1"/>
          </p:cNvSpPr>
          <p:nvPr/>
        </p:nvSpPr>
        <p:spPr bwMode="auto">
          <a:xfrm>
            <a:off x="6972229"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7" name="Oval 19">
            <a:extLst>
              <a:ext uri="{FF2B5EF4-FFF2-40B4-BE49-F238E27FC236}">
                <a16:creationId xmlns:a16="http://schemas.microsoft.com/office/drawing/2014/main" id="{F89F7512-EC82-D647-B443-817EB98BD05C}"/>
              </a:ext>
            </a:extLst>
          </p:cNvPr>
          <p:cNvSpPr>
            <a:spLocks noChangeArrowheads="1"/>
          </p:cNvSpPr>
          <p:nvPr/>
        </p:nvSpPr>
        <p:spPr bwMode="auto">
          <a:xfrm>
            <a:off x="7980186"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blah</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68" name="AutoShape 20">
            <a:extLst>
              <a:ext uri="{FF2B5EF4-FFF2-40B4-BE49-F238E27FC236}">
                <a16:creationId xmlns:a16="http://schemas.microsoft.com/office/drawing/2014/main" id="{E432C577-835A-394A-A5D3-3FADC6654805}"/>
              </a:ext>
            </a:extLst>
          </p:cNvPr>
          <p:cNvCxnSpPr>
            <a:cxnSpLocks noChangeShapeType="1"/>
            <a:stCxn id="27662" idx="2"/>
            <a:endCxn id="27655" idx="0"/>
          </p:cNvCxnSpPr>
          <p:nvPr/>
        </p:nvCxnSpPr>
        <p:spPr bwMode="auto">
          <a:xfrm>
            <a:off x="1848449" y="2939873"/>
            <a:ext cx="0"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9" name="AutoShape 21">
            <a:extLst>
              <a:ext uri="{FF2B5EF4-FFF2-40B4-BE49-F238E27FC236}">
                <a16:creationId xmlns:a16="http://schemas.microsoft.com/office/drawing/2014/main" id="{F0919248-0B48-2F44-9735-D9B3C914B570}"/>
              </a:ext>
            </a:extLst>
          </p:cNvPr>
          <p:cNvCxnSpPr>
            <a:cxnSpLocks noChangeShapeType="1"/>
            <a:stCxn id="27663" idx="2"/>
            <a:endCxn id="27657" idx="0"/>
          </p:cNvCxnSpPr>
          <p:nvPr/>
        </p:nvCxnSpPr>
        <p:spPr bwMode="auto">
          <a:xfrm flipH="1">
            <a:off x="4095353" y="2939873"/>
            <a:ext cx="73496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0" name="AutoShape 22">
            <a:extLst>
              <a:ext uri="{FF2B5EF4-FFF2-40B4-BE49-F238E27FC236}">
                <a16:creationId xmlns:a16="http://schemas.microsoft.com/office/drawing/2014/main" id="{6963E74D-B222-2746-9D9B-6EB3C34A6F4B}"/>
              </a:ext>
            </a:extLst>
          </p:cNvPr>
          <p:cNvCxnSpPr>
            <a:cxnSpLocks noChangeShapeType="1"/>
            <a:stCxn id="27664" idx="2"/>
            <a:endCxn id="27665" idx="0"/>
          </p:cNvCxnSpPr>
          <p:nvPr/>
        </p:nvCxnSpPr>
        <p:spPr bwMode="auto">
          <a:xfrm flipH="1">
            <a:off x="6384254" y="2939873"/>
            <a:ext cx="96595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1" name="AutoShape 23">
            <a:extLst>
              <a:ext uri="{FF2B5EF4-FFF2-40B4-BE49-F238E27FC236}">
                <a16:creationId xmlns:a16="http://schemas.microsoft.com/office/drawing/2014/main" id="{AA0CA2FD-31A4-8048-BAC4-6F4D3AAD8E0C}"/>
              </a:ext>
            </a:extLst>
          </p:cNvPr>
          <p:cNvCxnSpPr>
            <a:cxnSpLocks noChangeShapeType="1"/>
            <a:stCxn id="27664" idx="2"/>
            <a:endCxn id="27666" idx="0"/>
          </p:cNvCxnSpPr>
          <p:nvPr/>
        </p:nvCxnSpPr>
        <p:spPr bwMode="auto">
          <a:xfrm>
            <a:off x="7350213" y="2939873"/>
            <a:ext cx="4199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2" name="AutoShape 24">
            <a:extLst>
              <a:ext uri="{FF2B5EF4-FFF2-40B4-BE49-F238E27FC236}">
                <a16:creationId xmlns:a16="http://schemas.microsoft.com/office/drawing/2014/main" id="{C22D038B-677F-AF41-96B2-5AB0FD317604}"/>
              </a:ext>
            </a:extLst>
          </p:cNvPr>
          <p:cNvCxnSpPr>
            <a:cxnSpLocks noChangeShapeType="1"/>
            <a:stCxn id="27664" idx="2"/>
            <a:endCxn id="27667" idx="0"/>
          </p:cNvCxnSpPr>
          <p:nvPr/>
        </p:nvCxnSpPr>
        <p:spPr bwMode="auto">
          <a:xfrm>
            <a:off x="7350213" y="2939873"/>
            <a:ext cx="1049955"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3" name="Rectangle 25">
            <a:extLst>
              <a:ext uri="{FF2B5EF4-FFF2-40B4-BE49-F238E27FC236}">
                <a16:creationId xmlns:a16="http://schemas.microsoft.com/office/drawing/2014/main" id="{90A75354-075E-654B-BFAF-39C9ECFF5390}"/>
              </a:ext>
            </a:extLst>
          </p:cNvPr>
          <p:cNvSpPr>
            <a:spLocks noChangeArrowheads="1"/>
          </p:cNvSpPr>
          <p:nvPr/>
        </p:nvSpPr>
        <p:spPr bwMode="auto">
          <a:xfrm>
            <a:off x="336514" y="3611844"/>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Papers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4" name="Rectangle 26">
            <a:extLst>
              <a:ext uri="{FF2B5EF4-FFF2-40B4-BE49-F238E27FC236}">
                <a16:creationId xmlns:a16="http://schemas.microsoft.com/office/drawing/2014/main" id="{B486FC32-1DD6-E142-8C73-41D346C2E9E4}"/>
              </a:ext>
            </a:extLst>
          </p:cNvPr>
          <p:cNvSpPr>
            <a:spLocks noChangeArrowheads="1"/>
          </p:cNvSpPr>
          <p:nvPr/>
        </p:nvSpPr>
        <p:spPr bwMode="auto">
          <a:xfrm>
            <a:off x="2436424" y="3611844"/>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Photos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5" name="Rectangle 27">
            <a:extLst>
              <a:ext uri="{FF2B5EF4-FFF2-40B4-BE49-F238E27FC236}">
                <a16:creationId xmlns:a16="http://schemas.microsoft.com/office/drawing/2014/main" id="{A6AD758D-D244-1B40-86B2-1770EBCED96B}"/>
              </a:ext>
            </a:extLst>
          </p:cNvPr>
          <p:cNvSpPr>
            <a:spLocks noChangeArrowheads="1"/>
          </p:cNvSpPr>
          <p:nvPr/>
        </p:nvSpPr>
        <p:spPr bwMode="auto">
          <a:xfrm>
            <a:off x="2436424" y="4955786"/>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Family</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76" name="AutoShape 28">
            <a:extLst>
              <a:ext uri="{FF2B5EF4-FFF2-40B4-BE49-F238E27FC236}">
                <a16:creationId xmlns:a16="http://schemas.microsoft.com/office/drawing/2014/main" id="{037D6C3E-935A-E042-BAE4-8E8F7F0371A1}"/>
              </a:ext>
            </a:extLst>
          </p:cNvPr>
          <p:cNvCxnSpPr>
            <a:cxnSpLocks noChangeShapeType="1"/>
            <a:stCxn id="27662" idx="2"/>
            <a:endCxn id="27674" idx="0"/>
          </p:cNvCxnSpPr>
          <p:nvPr/>
        </p:nvCxnSpPr>
        <p:spPr bwMode="auto">
          <a:xfrm>
            <a:off x="1848449" y="2939873"/>
            <a:ext cx="1049955"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7" name="AutoShape 29">
            <a:extLst>
              <a:ext uri="{FF2B5EF4-FFF2-40B4-BE49-F238E27FC236}">
                <a16:creationId xmlns:a16="http://schemas.microsoft.com/office/drawing/2014/main" id="{54A8CCDE-FEA4-5047-BCA2-7FA8A61AFAC3}"/>
              </a:ext>
            </a:extLst>
          </p:cNvPr>
          <p:cNvCxnSpPr>
            <a:cxnSpLocks noChangeShapeType="1"/>
            <a:stCxn id="27662" idx="2"/>
            <a:endCxn id="27673" idx="0"/>
          </p:cNvCxnSpPr>
          <p:nvPr/>
        </p:nvCxnSpPr>
        <p:spPr bwMode="auto">
          <a:xfrm flipH="1">
            <a:off x="798494" y="2939873"/>
            <a:ext cx="1049955"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8" name="Oval 30">
            <a:extLst>
              <a:ext uri="{FF2B5EF4-FFF2-40B4-BE49-F238E27FC236}">
                <a16:creationId xmlns:a16="http://schemas.microsoft.com/office/drawing/2014/main" id="{234E4B47-ADD4-E04B-93BD-145D6CBD4849}"/>
              </a:ext>
            </a:extLst>
          </p:cNvPr>
          <p:cNvSpPr>
            <a:spLocks noChangeArrowheads="1"/>
          </p:cNvSpPr>
          <p:nvPr/>
        </p:nvSpPr>
        <p:spPr bwMode="auto">
          <a:xfrm>
            <a:off x="1428467"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sunset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9" name="Oval 31">
            <a:extLst>
              <a:ext uri="{FF2B5EF4-FFF2-40B4-BE49-F238E27FC236}">
                <a16:creationId xmlns:a16="http://schemas.microsoft.com/office/drawing/2014/main" id="{BB26C8EE-6AD4-1F4A-BA9D-4E8DC4A1CE17}"/>
              </a:ext>
            </a:extLst>
          </p:cNvPr>
          <p:cNvSpPr>
            <a:spLocks noChangeArrowheads="1"/>
          </p:cNvSpPr>
          <p:nvPr/>
        </p:nvSpPr>
        <p:spPr bwMode="auto">
          <a:xfrm>
            <a:off x="1428467" y="6299729"/>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sunset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0" name="AutoShape 32">
            <a:extLst>
              <a:ext uri="{FF2B5EF4-FFF2-40B4-BE49-F238E27FC236}">
                <a16:creationId xmlns:a16="http://schemas.microsoft.com/office/drawing/2014/main" id="{F8C3DE5C-7538-454A-926D-9B0B1E5E4F25}"/>
              </a:ext>
            </a:extLst>
          </p:cNvPr>
          <p:cNvCxnSpPr>
            <a:cxnSpLocks noChangeShapeType="1"/>
            <a:stCxn id="27674" idx="2"/>
            <a:endCxn id="27678" idx="0"/>
          </p:cNvCxnSpPr>
          <p:nvPr/>
        </p:nvCxnSpPr>
        <p:spPr bwMode="auto">
          <a:xfrm flipH="1">
            <a:off x="1848449" y="4451808"/>
            <a:ext cx="1049955"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1" name="AutoShape 33">
            <a:extLst>
              <a:ext uri="{FF2B5EF4-FFF2-40B4-BE49-F238E27FC236}">
                <a16:creationId xmlns:a16="http://schemas.microsoft.com/office/drawing/2014/main" id="{D95031EB-F68A-624A-B4F0-DB80EAB51B9A}"/>
              </a:ext>
            </a:extLst>
          </p:cNvPr>
          <p:cNvCxnSpPr>
            <a:cxnSpLocks noChangeShapeType="1"/>
            <a:stCxn id="27675" idx="2"/>
            <a:endCxn id="27679" idx="0"/>
          </p:cNvCxnSpPr>
          <p:nvPr/>
        </p:nvCxnSpPr>
        <p:spPr bwMode="auto">
          <a:xfrm flipH="1">
            <a:off x="1848449" y="5795751"/>
            <a:ext cx="1049955"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2" name="AutoShape 34">
            <a:extLst>
              <a:ext uri="{FF2B5EF4-FFF2-40B4-BE49-F238E27FC236}">
                <a16:creationId xmlns:a16="http://schemas.microsoft.com/office/drawing/2014/main" id="{D58AB103-B76B-9544-849B-C9C49F0F0C9C}"/>
              </a:ext>
            </a:extLst>
          </p:cNvPr>
          <p:cNvCxnSpPr>
            <a:cxnSpLocks noChangeShapeType="1"/>
            <a:stCxn id="27674" idx="2"/>
            <a:endCxn id="27675" idx="0"/>
          </p:cNvCxnSpPr>
          <p:nvPr/>
        </p:nvCxnSpPr>
        <p:spPr bwMode="auto">
          <a:xfrm>
            <a:off x="2898404" y="4451808"/>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3" name="Oval 35">
            <a:extLst>
              <a:ext uri="{FF2B5EF4-FFF2-40B4-BE49-F238E27FC236}">
                <a16:creationId xmlns:a16="http://schemas.microsoft.com/office/drawing/2014/main" id="{29BADC33-DE05-D54E-94ED-33F6B0062602}"/>
              </a:ext>
            </a:extLst>
          </p:cNvPr>
          <p:cNvSpPr>
            <a:spLocks noChangeArrowheads="1"/>
          </p:cNvSpPr>
          <p:nvPr/>
        </p:nvSpPr>
        <p:spPr bwMode="auto">
          <a:xfrm>
            <a:off x="378512"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os.tex</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4" name="AutoShape 36">
            <a:extLst>
              <a:ext uri="{FF2B5EF4-FFF2-40B4-BE49-F238E27FC236}">
                <a16:creationId xmlns:a16="http://schemas.microsoft.com/office/drawing/2014/main" id="{2629E7D4-F28A-5E48-A968-B36ECCB0FD3F}"/>
              </a:ext>
            </a:extLst>
          </p:cNvPr>
          <p:cNvCxnSpPr>
            <a:cxnSpLocks noChangeShapeType="1"/>
            <a:stCxn id="27673" idx="2"/>
            <a:endCxn id="27683" idx="0"/>
          </p:cNvCxnSpPr>
          <p:nvPr/>
        </p:nvCxnSpPr>
        <p:spPr bwMode="auto">
          <a:xfrm>
            <a:off x="798494" y="4451808"/>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5" name="Oval 37">
            <a:extLst>
              <a:ext uri="{FF2B5EF4-FFF2-40B4-BE49-F238E27FC236}">
                <a16:creationId xmlns:a16="http://schemas.microsoft.com/office/drawing/2014/main" id="{4F2B8260-2DE6-224A-B4E8-FB119D7C0604}"/>
              </a:ext>
            </a:extLst>
          </p:cNvPr>
          <p:cNvSpPr>
            <a:spLocks noChangeArrowheads="1"/>
          </p:cNvSpPr>
          <p:nvPr/>
        </p:nvSpPr>
        <p:spPr bwMode="auto">
          <a:xfrm>
            <a:off x="2478422" y="6299729"/>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kids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6" name="AutoShape 38">
            <a:extLst>
              <a:ext uri="{FF2B5EF4-FFF2-40B4-BE49-F238E27FC236}">
                <a16:creationId xmlns:a16="http://schemas.microsoft.com/office/drawing/2014/main" id="{E8DCE3C7-08AE-CB45-8FF3-192D323D7313}"/>
              </a:ext>
            </a:extLst>
          </p:cNvPr>
          <p:cNvCxnSpPr>
            <a:cxnSpLocks noChangeShapeType="1"/>
            <a:stCxn id="27675" idx="2"/>
            <a:endCxn id="27685" idx="0"/>
          </p:cNvCxnSpPr>
          <p:nvPr/>
        </p:nvCxnSpPr>
        <p:spPr bwMode="auto">
          <a:xfrm>
            <a:off x="2898404" y="5795751"/>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7" name="AutoShape 39">
            <a:extLst>
              <a:ext uri="{FF2B5EF4-FFF2-40B4-BE49-F238E27FC236}">
                <a16:creationId xmlns:a16="http://schemas.microsoft.com/office/drawing/2014/main" id="{FFF8C533-F46C-8A4B-B865-CD051DCD323A}"/>
              </a:ext>
            </a:extLst>
          </p:cNvPr>
          <p:cNvCxnSpPr>
            <a:cxnSpLocks noChangeShapeType="1"/>
            <a:stCxn id="27675" idx="2"/>
            <a:endCxn id="27656" idx="0"/>
          </p:cNvCxnSpPr>
          <p:nvPr/>
        </p:nvCxnSpPr>
        <p:spPr bwMode="auto">
          <a:xfrm>
            <a:off x="2898404" y="5795751"/>
            <a:ext cx="1196949"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8" name="Rectangle 40">
            <a:extLst>
              <a:ext uri="{FF2B5EF4-FFF2-40B4-BE49-F238E27FC236}">
                <a16:creationId xmlns:a16="http://schemas.microsoft.com/office/drawing/2014/main" id="{32EBDF67-7EB2-B240-8B1C-6859093F9386}"/>
              </a:ext>
            </a:extLst>
          </p:cNvPr>
          <p:cNvSpPr>
            <a:spLocks noChangeArrowheads="1"/>
          </p:cNvSpPr>
          <p:nvPr/>
        </p:nvSpPr>
        <p:spPr bwMode="auto">
          <a:xfrm>
            <a:off x="4620330" y="3527848"/>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Photos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9" name="AutoShape 41">
            <a:extLst>
              <a:ext uri="{FF2B5EF4-FFF2-40B4-BE49-F238E27FC236}">
                <a16:creationId xmlns:a16="http://schemas.microsoft.com/office/drawing/2014/main" id="{83F53F8A-31E7-5946-8BCE-8D173A3BE435}"/>
              </a:ext>
            </a:extLst>
          </p:cNvPr>
          <p:cNvCxnSpPr>
            <a:cxnSpLocks noChangeShapeType="1"/>
            <a:stCxn id="27663" idx="2"/>
            <a:endCxn id="27688" idx="0"/>
          </p:cNvCxnSpPr>
          <p:nvPr/>
        </p:nvCxnSpPr>
        <p:spPr bwMode="auto">
          <a:xfrm>
            <a:off x="4830321" y="2939873"/>
            <a:ext cx="251989"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90" name="AutoShape 42">
            <a:extLst>
              <a:ext uri="{FF2B5EF4-FFF2-40B4-BE49-F238E27FC236}">
                <a16:creationId xmlns:a16="http://schemas.microsoft.com/office/drawing/2014/main" id="{B689B990-E22B-D94F-A8CD-9EC6720E01E4}"/>
              </a:ext>
            </a:extLst>
          </p:cNvPr>
          <p:cNvCxnSpPr>
            <a:cxnSpLocks noChangeShapeType="1"/>
            <a:stCxn id="27688" idx="2"/>
            <a:endCxn id="27656" idx="0"/>
          </p:cNvCxnSpPr>
          <p:nvPr/>
        </p:nvCxnSpPr>
        <p:spPr bwMode="auto">
          <a:xfrm flipH="1">
            <a:off x="4095352" y="4367812"/>
            <a:ext cx="986958" cy="193191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91" name="Oval 43">
            <a:extLst>
              <a:ext uri="{FF2B5EF4-FFF2-40B4-BE49-F238E27FC236}">
                <a16:creationId xmlns:a16="http://schemas.microsoft.com/office/drawing/2014/main" id="{412756C9-AB98-7C44-B45D-0A4AB9F37F49}"/>
              </a:ext>
            </a:extLst>
          </p:cNvPr>
          <p:cNvSpPr>
            <a:spLocks noChangeArrowheads="1"/>
          </p:cNvSpPr>
          <p:nvPr/>
        </p:nvSpPr>
        <p:spPr bwMode="auto">
          <a:xfrm>
            <a:off x="4662328"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lake</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92" name="AutoShape 44">
            <a:extLst>
              <a:ext uri="{FF2B5EF4-FFF2-40B4-BE49-F238E27FC236}">
                <a16:creationId xmlns:a16="http://schemas.microsoft.com/office/drawing/2014/main" id="{3A82D435-1205-A94A-86A5-65C7FA2B1F1D}"/>
              </a:ext>
            </a:extLst>
          </p:cNvPr>
          <p:cNvCxnSpPr>
            <a:cxnSpLocks noChangeShapeType="1"/>
            <a:stCxn id="27688" idx="2"/>
            <a:endCxn id="27691" idx="0"/>
          </p:cNvCxnSpPr>
          <p:nvPr/>
        </p:nvCxnSpPr>
        <p:spPr bwMode="auto">
          <a:xfrm>
            <a:off x="5082310" y="4367812"/>
            <a:ext cx="0"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7031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a:t>Upcoming deadlines:</a:t>
            </a:r>
          </a:p>
          <a:p>
            <a:pPr lvl="1"/>
            <a:r>
              <a:rPr lang="en-US"/>
              <a:t>4/9: Lab 4</a:t>
            </a:r>
          </a:p>
          <a:p>
            <a:pPr lvl="1"/>
            <a:r>
              <a:rPr lang="en-US"/>
              <a:t>4/13: Homework 11 and Quiz 3 – to be posted today</a:t>
            </a:r>
          </a:p>
          <a:p>
            <a:pPr lvl="1"/>
            <a:r>
              <a:rPr lang="en-US"/>
              <a:t>4/16: Homework 12</a:t>
            </a:r>
          </a:p>
          <a:p>
            <a:pPr lvl="1"/>
            <a:r>
              <a:rPr lang="en-US"/>
              <a:t>4/23: Lab 5</a:t>
            </a:r>
          </a:p>
          <a:p>
            <a:pPr lvl="1"/>
            <a:r>
              <a:rPr lang="en-US"/>
              <a:t>4/26: Project 4 (File System) – to be posted today</a:t>
            </a:r>
          </a:p>
          <a:p>
            <a:pPr lvl="1"/>
            <a:r>
              <a:rPr lang="en-US"/>
              <a:t>5/2: Quiz 4</a:t>
            </a:r>
          </a:p>
          <a:p>
            <a:pPr lvl="1"/>
            <a:r>
              <a:rPr lang="en-US"/>
              <a:t>Tophat questions due one week after each lecture</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81CF72B-4081-461A-85F0-AEE6A7897B6A}"/>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a:extLst>
              <a:ext uri="{FF2B5EF4-FFF2-40B4-BE49-F238E27FC236}">
                <a16:creationId xmlns:a16="http://schemas.microsoft.com/office/drawing/2014/main" id="{8A1EA1A8-DE7A-ED47-B2ED-32AC143CE080}"/>
              </a:ext>
            </a:extLst>
          </p:cNvPr>
          <p:cNvSpPr>
            <a:spLocks noGrp="1" noChangeArrowheads="1"/>
          </p:cNvSpPr>
          <p:nvPr>
            <p:ph type="title"/>
          </p:nvPr>
        </p:nvSpPr>
        <p:spPr/>
        <p:txBody>
          <a:bodyPr/>
          <a:lstStyle/>
          <a:p>
            <a:r>
              <a:rPr lang="en-US" altLang="en-US"/>
              <a:t>Solution: use links</a:t>
            </a:r>
          </a:p>
        </p:txBody>
      </p:sp>
      <p:sp>
        <p:nvSpPr>
          <p:cNvPr id="28679" name="Rectangle 7">
            <a:extLst>
              <a:ext uri="{FF2B5EF4-FFF2-40B4-BE49-F238E27FC236}">
                <a16:creationId xmlns:a16="http://schemas.microsoft.com/office/drawing/2014/main" id="{71A16102-13DA-2D4D-B9E6-04498F713FF0}"/>
              </a:ext>
            </a:extLst>
          </p:cNvPr>
          <p:cNvSpPr>
            <a:spLocks noGrp="1" noChangeArrowheads="1"/>
          </p:cNvSpPr>
          <p:nvPr>
            <p:ph idx="1"/>
          </p:nvPr>
        </p:nvSpPr>
        <p:spPr/>
        <p:txBody>
          <a:bodyPr/>
          <a:lstStyle/>
          <a:p>
            <a:r>
              <a:rPr lang="en-US" altLang="en-US"/>
              <a:t>A creates a file, and inserts into her directory</a:t>
            </a:r>
          </a:p>
          <a:p>
            <a:r>
              <a:rPr lang="en-US" altLang="en-US"/>
              <a:t>B shares the file by creating a link to it</a:t>
            </a:r>
          </a:p>
          <a:p>
            <a:r>
              <a:rPr lang="en-US" altLang="en-US"/>
              <a:t>A unlinks the file</a:t>
            </a:r>
          </a:p>
          <a:p>
            <a:pPr lvl="1"/>
            <a:r>
              <a:rPr lang="en-US" altLang="en-US"/>
              <a:t>B still links to the file</a:t>
            </a:r>
          </a:p>
          <a:p>
            <a:pPr lvl="1"/>
            <a:r>
              <a:rPr lang="en-US" altLang="en-US"/>
              <a:t>Owner is still A (unless B explicitly changes it)</a:t>
            </a:r>
          </a:p>
        </p:txBody>
      </p:sp>
      <p:sp>
        <p:nvSpPr>
          <p:cNvPr id="31" name="Footer Placeholder 4">
            <a:extLst>
              <a:ext uri="{FF2B5EF4-FFF2-40B4-BE49-F238E27FC236}">
                <a16:creationId xmlns:a16="http://schemas.microsoft.com/office/drawing/2014/main" id="{5078A3C4-6CC1-C241-A788-3A952B5F90A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32" name="Slide Number Placeholder 5">
            <a:extLst>
              <a:ext uri="{FF2B5EF4-FFF2-40B4-BE49-F238E27FC236}">
                <a16:creationId xmlns:a16="http://schemas.microsoft.com/office/drawing/2014/main" id="{C39C99AE-744A-CF44-A2AE-07F7427FD2B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29B58AF-2DB2-E548-9E0C-F9507BD1022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8681" name="Rectangle 9">
            <a:extLst>
              <a:ext uri="{FF2B5EF4-FFF2-40B4-BE49-F238E27FC236}">
                <a16:creationId xmlns:a16="http://schemas.microsoft.com/office/drawing/2014/main" id="{F324C69A-DF8A-A745-97BE-B6F31CD4EFB2}"/>
              </a:ext>
            </a:extLst>
          </p:cNvPr>
          <p:cNvSpPr>
            <a:spLocks noChangeArrowheads="1"/>
          </p:cNvSpPr>
          <p:nvPr/>
        </p:nvSpPr>
        <p:spPr bwMode="auto">
          <a:xfrm>
            <a:off x="672500" y="4451808"/>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87" name="Rectangle 15">
            <a:extLst>
              <a:ext uri="{FF2B5EF4-FFF2-40B4-BE49-F238E27FC236}">
                <a16:creationId xmlns:a16="http://schemas.microsoft.com/office/drawing/2014/main" id="{EE341222-01B0-0E49-B691-A5F57733085F}"/>
              </a:ext>
            </a:extLst>
          </p:cNvPr>
          <p:cNvSpPr>
            <a:spLocks noChangeArrowheads="1"/>
          </p:cNvSpPr>
          <p:nvPr/>
        </p:nvSpPr>
        <p:spPr bwMode="auto">
          <a:xfrm>
            <a:off x="672500" y="4787793"/>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88" name="Rectangle 16">
            <a:extLst>
              <a:ext uri="{FF2B5EF4-FFF2-40B4-BE49-F238E27FC236}">
                <a16:creationId xmlns:a16="http://schemas.microsoft.com/office/drawing/2014/main" id="{0E7A755B-DD9C-B74B-A05F-56269DF1E14D}"/>
              </a:ext>
            </a:extLst>
          </p:cNvPr>
          <p:cNvSpPr>
            <a:spLocks noChangeArrowheads="1"/>
          </p:cNvSpPr>
          <p:nvPr/>
        </p:nvSpPr>
        <p:spPr bwMode="auto">
          <a:xfrm>
            <a:off x="672500" y="5123779"/>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a.tex</a:t>
            </a:r>
          </a:p>
        </p:txBody>
      </p:sp>
      <p:sp>
        <p:nvSpPr>
          <p:cNvPr id="28689" name="Rectangle 17">
            <a:extLst>
              <a:ext uri="{FF2B5EF4-FFF2-40B4-BE49-F238E27FC236}">
                <a16:creationId xmlns:a16="http://schemas.microsoft.com/office/drawing/2014/main" id="{5F24DB84-36A7-DD47-BD53-94FF1C32084C}"/>
              </a:ext>
            </a:extLst>
          </p:cNvPr>
          <p:cNvSpPr>
            <a:spLocks noChangeArrowheads="1"/>
          </p:cNvSpPr>
          <p:nvPr/>
        </p:nvSpPr>
        <p:spPr bwMode="auto">
          <a:xfrm>
            <a:off x="672500" y="5459765"/>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91" name="Oval 19">
            <a:extLst>
              <a:ext uri="{FF2B5EF4-FFF2-40B4-BE49-F238E27FC236}">
                <a16:creationId xmlns:a16="http://schemas.microsoft.com/office/drawing/2014/main" id="{CC2C6A1F-77FC-5D4A-9A6B-4F8F41177C7E}"/>
              </a:ext>
            </a:extLst>
          </p:cNvPr>
          <p:cNvSpPr>
            <a:spLocks noChangeArrowheads="1"/>
          </p:cNvSpPr>
          <p:nvPr/>
        </p:nvSpPr>
        <p:spPr bwMode="auto">
          <a:xfrm>
            <a:off x="840493"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1</a:t>
            </a:r>
          </a:p>
        </p:txBody>
      </p:sp>
      <p:cxnSp>
        <p:nvCxnSpPr>
          <p:cNvPr id="28693" name="AutoShape 21">
            <a:extLst>
              <a:ext uri="{FF2B5EF4-FFF2-40B4-BE49-F238E27FC236}">
                <a16:creationId xmlns:a16="http://schemas.microsoft.com/office/drawing/2014/main" id="{8984836E-CDCB-8547-B501-E01F69D3988A}"/>
              </a:ext>
            </a:extLst>
          </p:cNvPr>
          <p:cNvCxnSpPr>
            <a:cxnSpLocks noChangeShapeType="1"/>
            <a:stCxn id="28688" idx="3"/>
            <a:endCxn id="28691" idx="0"/>
          </p:cNvCxnSpPr>
          <p:nvPr/>
        </p:nvCxnSpPr>
        <p:spPr bwMode="auto">
          <a:xfrm>
            <a:off x="1428467" y="5291772"/>
            <a:ext cx="167993" cy="83996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8" name="Rectangle 26">
            <a:extLst>
              <a:ext uri="{FF2B5EF4-FFF2-40B4-BE49-F238E27FC236}">
                <a16:creationId xmlns:a16="http://schemas.microsoft.com/office/drawing/2014/main" id="{ED6CD1FF-7B6D-0D42-A1FA-E472EF942DD9}"/>
              </a:ext>
            </a:extLst>
          </p:cNvPr>
          <p:cNvSpPr>
            <a:spLocks noChangeArrowheads="1"/>
          </p:cNvSpPr>
          <p:nvPr/>
        </p:nvSpPr>
        <p:spPr bwMode="auto">
          <a:xfrm>
            <a:off x="3696370" y="4451808"/>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99" name="Rectangle 27">
            <a:extLst>
              <a:ext uri="{FF2B5EF4-FFF2-40B4-BE49-F238E27FC236}">
                <a16:creationId xmlns:a16="http://schemas.microsoft.com/office/drawing/2014/main" id="{B27701BF-1946-B549-8357-7CCC85E924CD}"/>
              </a:ext>
            </a:extLst>
          </p:cNvPr>
          <p:cNvSpPr>
            <a:spLocks noChangeArrowheads="1"/>
          </p:cNvSpPr>
          <p:nvPr/>
        </p:nvSpPr>
        <p:spPr bwMode="auto">
          <a:xfrm>
            <a:off x="3696370" y="4787793"/>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0" name="Rectangle 28">
            <a:extLst>
              <a:ext uri="{FF2B5EF4-FFF2-40B4-BE49-F238E27FC236}">
                <a16:creationId xmlns:a16="http://schemas.microsoft.com/office/drawing/2014/main" id="{F645929E-6651-924C-90A3-F97EB0CA78AA}"/>
              </a:ext>
            </a:extLst>
          </p:cNvPr>
          <p:cNvSpPr>
            <a:spLocks noChangeArrowheads="1"/>
          </p:cNvSpPr>
          <p:nvPr/>
        </p:nvSpPr>
        <p:spPr bwMode="auto">
          <a:xfrm>
            <a:off x="3696370" y="5123779"/>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a.tex</a:t>
            </a:r>
          </a:p>
        </p:txBody>
      </p:sp>
      <p:sp>
        <p:nvSpPr>
          <p:cNvPr id="28701" name="Rectangle 29">
            <a:extLst>
              <a:ext uri="{FF2B5EF4-FFF2-40B4-BE49-F238E27FC236}">
                <a16:creationId xmlns:a16="http://schemas.microsoft.com/office/drawing/2014/main" id="{C5B8251B-CEEB-E44D-8221-99A62AC5B3E9}"/>
              </a:ext>
            </a:extLst>
          </p:cNvPr>
          <p:cNvSpPr>
            <a:spLocks noChangeArrowheads="1"/>
          </p:cNvSpPr>
          <p:nvPr/>
        </p:nvSpPr>
        <p:spPr bwMode="auto">
          <a:xfrm>
            <a:off x="3696370" y="5459765"/>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2" name="Oval 30">
            <a:extLst>
              <a:ext uri="{FF2B5EF4-FFF2-40B4-BE49-F238E27FC236}">
                <a16:creationId xmlns:a16="http://schemas.microsoft.com/office/drawing/2014/main" id="{F6BDC13B-3802-464B-A35A-E5B7AF78E6D3}"/>
              </a:ext>
            </a:extLst>
          </p:cNvPr>
          <p:cNvSpPr>
            <a:spLocks noChangeArrowheads="1"/>
          </p:cNvSpPr>
          <p:nvPr/>
        </p:nvSpPr>
        <p:spPr bwMode="auto">
          <a:xfrm>
            <a:off x="3864363"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2</a:t>
            </a:r>
          </a:p>
        </p:txBody>
      </p:sp>
      <p:cxnSp>
        <p:nvCxnSpPr>
          <p:cNvPr id="28703" name="AutoShape 31">
            <a:extLst>
              <a:ext uri="{FF2B5EF4-FFF2-40B4-BE49-F238E27FC236}">
                <a16:creationId xmlns:a16="http://schemas.microsoft.com/office/drawing/2014/main" id="{0DC3B49A-A260-CD46-80FF-BA83083E1DA5}"/>
              </a:ext>
            </a:extLst>
          </p:cNvPr>
          <p:cNvCxnSpPr>
            <a:cxnSpLocks noChangeShapeType="1"/>
            <a:stCxn id="28700" idx="3"/>
            <a:endCxn id="28702" idx="0"/>
          </p:cNvCxnSpPr>
          <p:nvPr/>
        </p:nvCxnSpPr>
        <p:spPr bwMode="auto">
          <a:xfrm>
            <a:off x="4452337" y="5291772"/>
            <a:ext cx="167993" cy="83996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4" name="Rectangle 32">
            <a:extLst>
              <a:ext uri="{FF2B5EF4-FFF2-40B4-BE49-F238E27FC236}">
                <a16:creationId xmlns:a16="http://schemas.microsoft.com/office/drawing/2014/main" id="{EA884119-93C3-034D-B6B2-18C8D51D0544}"/>
              </a:ext>
            </a:extLst>
          </p:cNvPr>
          <p:cNvSpPr>
            <a:spLocks noChangeArrowheads="1"/>
          </p:cNvSpPr>
          <p:nvPr/>
        </p:nvSpPr>
        <p:spPr bwMode="auto">
          <a:xfrm>
            <a:off x="5040312" y="4451808"/>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5" name="Rectangle 33">
            <a:extLst>
              <a:ext uri="{FF2B5EF4-FFF2-40B4-BE49-F238E27FC236}">
                <a16:creationId xmlns:a16="http://schemas.microsoft.com/office/drawing/2014/main" id="{F1062760-0134-7744-B76E-6798DC222B49}"/>
              </a:ext>
            </a:extLst>
          </p:cNvPr>
          <p:cNvSpPr>
            <a:spLocks noChangeArrowheads="1"/>
          </p:cNvSpPr>
          <p:nvPr/>
        </p:nvSpPr>
        <p:spPr bwMode="auto">
          <a:xfrm>
            <a:off x="5040312" y="4787793"/>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b.tex</a:t>
            </a:r>
          </a:p>
        </p:txBody>
      </p:sp>
      <p:sp>
        <p:nvSpPr>
          <p:cNvPr id="28706" name="Rectangle 34">
            <a:extLst>
              <a:ext uri="{FF2B5EF4-FFF2-40B4-BE49-F238E27FC236}">
                <a16:creationId xmlns:a16="http://schemas.microsoft.com/office/drawing/2014/main" id="{E02C991E-0449-FC4A-B3DD-35A0C48B3AA5}"/>
              </a:ext>
            </a:extLst>
          </p:cNvPr>
          <p:cNvSpPr>
            <a:spLocks noChangeArrowheads="1"/>
          </p:cNvSpPr>
          <p:nvPr/>
        </p:nvSpPr>
        <p:spPr bwMode="auto">
          <a:xfrm>
            <a:off x="5040312" y="5123779"/>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7" name="Rectangle 35">
            <a:extLst>
              <a:ext uri="{FF2B5EF4-FFF2-40B4-BE49-F238E27FC236}">
                <a16:creationId xmlns:a16="http://schemas.microsoft.com/office/drawing/2014/main" id="{1F88C672-E5CB-4946-A00D-834EE34FC20D}"/>
              </a:ext>
            </a:extLst>
          </p:cNvPr>
          <p:cNvSpPr>
            <a:spLocks noChangeArrowheads="1"/>
          </p:cNvSpPr>
          <p:nvPr/>
        </p:nvSpPr>
        <p:spPr bwMode="auto">
          <a:xfrm>
            <a:off x="5040312" y="5459765"/>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8710" name="AutoShape 38">
            <a:extLst>
              <a:ext uri="{FF2B5EF4-FFF2-40B4-BE49-F238E27FC236}">
                <a16:creationId xmlns:a16="http://schemas.microsoft.com/office/drawing/2014/main" id="{5E0A0568-6AC4-6546-858D-C58A7E0DECED}"/>
              </a:ext>
            </a:extLst>
          </p:cNvPr>
          <p:cNvCxnSpPr>
            <a:cxnSpLocks noChangeShapeType="1"/>
            <a:stCxn id="28705" idx="1"/>
            <a:endCxn id="28702" idx="0"/>
          </p:cNvCxnSpPr>
          <p:nvPr/>
        </p:nvCxnSpPr>
        <p:spPr bwMode="auto">
          <a:xfrm rot="10800000" flipV="1">
            <a:off x="4620330" y="4955787"/>
            <a:ext cx="419982" cy="117594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15" name="Oval 43">
            <a:extLst>
              <a:ext uri="{FF2B5EF4-FFF2-40B4-BE49-F238E27FC236}">
                <a16:creationId xmlns:a16="http://schemas.microsoft.com/office/drawing/2014/main" id="{B29874CC-BE3F-BD47-B71F-9F88296AA242}"/>
              </a:ext>
            </a:extLst>
          </p:cNvPr>
          <p:cNvSpPr>
            <a:spLocks noChangeArrowheads="1"/>
          </p:cNvSpPr>
          <p:nvPr/>
        </p:nvSpPr>
        <p:spPr bwMode="auto">
          <a:xfrm>
            <a:off x="7224218"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1</a:t>
            </a:r>
          </a:p>
        </p:txBody>
      </p:sp>
      <p:sp>
        <p:nvSpPr>
          <p:cNvPr id="28717" name="Rectangle 45">
            <a:extLst>
              <a:ext uri="{FF2B5EF4-FFF2-40B4-BE49-F238E27FC236}">
                <a16:creationId xmlns:a16="http://schemas.microsoft.com/office/drawing/2014/main" id="{7D7E7E37-9731-9742-BD26-53405D1E5CA2}"/>
              </a:ext>
            </a:extLst>
          </p:cNvPr>
          <p:cNvSpPr>
            <a:spLocks noChangeArrowheads="1"/>
          </p:cNvSpPr>
          <p:nvPr/>
        </p:nvSpPr>
        <p:spPr bwMode="auto">
          <a:xfrm>
            <a:off x="8400167" y="4451808"/>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18" name="Rectangle 46">
            <a:extLst>
              <a:ext uri="{FF2B5EF4-FFF2-40B4-BE49-F238E27FC236}">
                <a16:creationId xmlns:a16="http://schemas.microsoft.com/office/drawing/2014/main" id="{8429CE2C-BDF5-144B-B668-B64565CAB761}"/>
              </a:ext>
            </a:extLst>
          </p:cNvPr>
          <p:cNvSpPr>
            <a:spLocks noChangeArrowheads="1"/>
          </p:cNvSpPr>
          <p:nvPr/>
        </p:nvSpPr>
        <p:spPr bwMode="auto">
          <a:xfrm>
            <a:off x="8400167" y="4787793"/>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b.tex</a:t>
            </a:r>
          </a:p>
        </p:txBody>
      </p:sp>
      <p:sp>
        <p:nvSpPr>
          <p:cNvPr id="28719" name="Rectangle 47">
            <a:extLst>
              <a:ext uri="{FF2B5EF4-FFF2-40B4-BE49-F238E27FC236}">
                <a16:creationId xmlns:a16="http://schemas.microsoft.com/office/drawing/2014/main" id="{FB67DF83-A788-5445-8748-FEF2EA6B736B}"/>
              </a:ext>
            </a:extLst>
          </p:cNvPr>
          <p:cNvSpPr>
            <a:spLocks noChangeArrowheads="1"/>
          </p:cNvSpPr>
          <p:nvPr/>
        </p:nvSpPr>
        <p:spPr bwMode="auto">
          <a:xfrm>
            <a:off x="8400167" y="5123779"/>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20" name="Rectangle 48">
            <a:extLst>
              <a:ext uri="{FF2B5EF4-FFF2-40B4-BE49-F238E27FC236}">
                <a16:creationId xmlns:a16="http://schemas.microsoft.com/office/drawing/2014/main" id="{B96DFF26-5B07-D146-B6EA-0B4B834C4EEC}"/>
              </a:ext>
            </a:extLst>
          </p:cNvPr>
          <p:cNvSpPr>
            <a:spLocks noChangeArrowheads="1"/>
          </p:cNvSpPr>
          <p:nvPr/>
        </p:nvSpPr>
        <p:spPr bwMode="auto">
          <a:xfrm>
            <a:off x="8400167" y="5459765"/>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8721" name="AutoShape 49">
            <a:extLst>
              <a:ext uri="{FF2B5EF4-FFF2-40B4-BE49-F238E27FC236}">
                <a16:creationId xmlns:a16="http://schemas.microsoft.com/office/drawing/2014/main" id="{F75099B2-BC26-2D4E-A028-F2B6057D00E5}"/>
              </a:ext>
            </a:extLst>
          </p:cNvPr>
          <p:cNvCxnSpPr>
            <a:cxnSpLocks noChangeShapeType="1"/>
            <a:stCxn id="28718" idx="1"/>
            <a:endCxn id="28715" idx="0"/>
          </p:cNvCxnSpPr>
          <p:nvPr/>
        </p:nvCxnSpPr>
        <p:spPr bwMode="auto">
          <a:xfrm rot="10800000" flipV="1">
            <a:off x="7980186" y="4955787"/>
            <a:ext cx="419982" cy="117594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22" name="Text Box 50">
            <a:extLst>
              <a:ext uri="{FF2B5EF4-FFF2-40B4-BE49-F238E27FC236}">
                <a16:creationId xmlns:a16="http://schemas.microsoft.com/office/drawing/2014/main" id="{A7FB4F08-8FA7-8741-9EDD-07F5EACCDB73}"/>
              </a:ext>
            </a:extLst>
          </p:cNvPr>
          <p:cNvSpPr txBox="1">
            <a:spLocks noChangeArrowheads="1"/>
          </p:cNvSpPr>
          <p:nvPr/>
        </p:nvSpPr>
        <p:spPr bwMode="auto">
          <a:xfrm>
            <a:off x="849360" y="4031827"/>
            <a:ext cx="388247"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a:t>
            </a:r>
          </a:p>
        </p:txBody>
      </p:sp>
      <p:sp>
        <p:nvSpPr>
          <p:cNvPr id="28723" name="Text Box 51">
            <a:extLst>
              <a:ext uri="{FF2B5EF4-FFF2-40B4-BE49-F238E27FC236}">
                <a16:creationId xmlns:a16="http://schemas.microsoft.com/office/drawing/2014/main" id="{B644D676-969B-7447-B7AF-10D82B76A2C7}"/>
              </a:ext>
            </a:extLst>
          </p:cNvPr>
          <p:cNvSpPr txBox="1">
            <a:spLocks noChangeArrowheads="1"/>
          </p:cNvSpPr>
          <p:nvPr/>
        </p:nvSpPr>
        <p:spPr bwMode="auto">
          <a:xfrm>
            <a:off x="3873230" y="4031827"/>
            <a:ext cx="388247"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a:t>
            </a:r>
          </a:p>
        </p:txBody>
      </p:sp>
      <p:sp>
        <p:nvSpPr>
          <p:cNvPr id="28724" name="Text Box 52">
            <a:extLst>
              <a:ext uri="{FF2B5EF4-FFF2-40B4-BE49-F238E27FC236}">
                <a16:creationId xmlns:a16="http://schemas.microsoft.com/office/drawing/2014/main" id="{14479475-F018-0242-A86D-4D65D701C8AA}"/>
              </a:ext>
            </a:extLst>
          </p:cNvPr>
          <p:cNvSpPr txBox="1">
            <a:spLocks noChangeArrowheads="1"/>
          </p:cNvSpPr>
          <p:nvPr/>
        </p:nvSpPr>
        <p:spPr bwMode="auto">
          <a:xfrm>
            <a:off x="5223512" y="4031827"/>
            <a:ext cx="373820"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B</a:t>
            </a:r>
          </a:p>
        </p:txBody>
      </p:sp>
      <p:sp>
        <p:nvSpPr>
          <p:cNvPr id="28725" name="Text Box 53">
            <a:extLst>
              <a:ext uri="{FF2B5EF4-FFF2-40B4-BE49-F238E27FC236}">
                <a16:creationId xmlns:a16="http://schemas.microsoft.com/office/drawing/2014/main" id="{1F69A25B-896A-EA48-A765-7BB7B7C63F3F}"/>
              </a:ext>
            </a:extLst>
          </p:cNvPr>
          <p:cNvSpPr txBox="1">
            <a:spLocks noChangeArrowheads="1"/>
          </p:cNvSpPr>
          <p:nvPr/>
        </p:nvSpPr>
        <p:spPr bwMode="auto">
          <a:xfrm>
            <a:off x="8660364" y="4031827"/>
            <a:ext cx="373820"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B</a:t>
            </a:r>
          </a:p>
        </p:txBody>
      </p:sp>
    </p:spTree>
    <p:extLst>
      <p:ext uri="{BB962C8B-B14F-4D97-AF65-F5344CB8AC3E}">
        <p14:creationId xmlns:p14="http://schemas.microsoft.com/office/powerpoint/2010/main" val="142857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DE54-9F80-AD48-9D06-544E832A2DE4}"/>
              </a:ext>
            </a:extLst>
          </p:cNvPr>
          <p:cNvSpPr>
            <a:spLocks noGrp="1"/>
          </p:cNvSpPr>
          <p:nvPr>
            <p:ph type="title"/>
          </p:nvPr>
        </p:nvSpPr>
        <p:spPr/>
        <p:txBody>
          <a:bodyPr/>
          <a:lstStyle/>
          <a:p>
            <a:r>
              <a:rPr lang="en-US"/>
              <a:t>Free Block Tracking</a:t>
            </a:r>
          </a:p>
        </p:txBody>
      </p:sp>
      <p:pic>
        <p:nvPicPr>
          <p:cNvPr id="11" name="Content Placeholder 7">
            <a:extLst>
              <a:ext uri="{FF2B5EF4-FFF2-40B4-BE49-F238E27FC236}">
                <a16:creationId xmlns:a16="http://schemas.microsoft.com/office/drawing/2014/main" id="{43301665-F02C-3A44-AB77-507510AE7B64}"/>
              </a:ext>
            </a:extLst>
          </p:cNvPr>
          <p:cNvPicPr>
            <a:picLocks noGrp="1" noChangeAspect="1"/>
          </p:cNvPicPr>
          <p:nvPr>
            <p:ph idx="1"/>
          </p:nvPr>
        </p:nvPicPr>
        <p:blipFill>
          <a:blip r:embed="rId3"/>
          <a:stretch>
            <a:fillRect/>
          </a:stretch>
        </p:blipFill>
        <p:spPr>
          <a:xfrm>
            <a:off x="416798" y="776288"/>
            <a:ext cx="9262904" cy="6505575"/>
          </a:xfrm>
        </p:spPr>
      </p:pic>
      <p:sp>
        <p:nvSpPr>
          <p:cNvPr id="4" name="Footer Placeholder 3">
            <a:extLst>
              <a:ext uri="{FF2B5EF4-FFF2-40B4-BE49-F238E27FC236}">
                <a16:creationId xmlns:a16="http://schemas.microsoft.com/office/drawing/2014/main" id="{BFEFBE16-A719-2248-9494-5483983DA4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4">
            <a:extLst>
              <a:ext uri="{FF2B5EF4-FFF2-40B4-BE49-F238E27FC236}">
                <a16:creationId xmlns:a16="http://schemas.microsoft.com/office/drawing/2014/main" id="{17CFBC90-BBDF-774F-8B3C-1E62C729C6C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1E75EA0-5AF7-414D-9AFC-52E67C440183}"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 name="Rectangle 2"/>
          <p:cNvSpPr/>
          <p:nvPr/>
        </p:nvSpPr>
        <p:spPr bwMode="auto">
          <a:xfrm>
            <a:off x="1417320" y="4926330"/>
            <a:ext cx="5715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10</a:t>
            </a:r>
          </a:p>
        </p:txBody>
      </p:sp>
      <p:sp>
        <p:nvSpPr>
          <p:cNvPr id="8" name="Rectangle 7"/>
          <p:cNvSpPr/>
          <p:nvPr/>
        </p:nvSpPr>
        <p:spPr bwMode="auto">
          <a:xfrm>
            <a:off x="3547110" y="5753100"/>
            <a:ext cx="5715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67861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Last Lecture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File System Implementation</a:t>
            </a:r>
          </a:p>
          <a:p>
            <a:pPr lvl="1"/>
            <a:r>
              <a:rPr lang="en-US"/>
              <a:t>Allocating blocks to files</a:t>
            </a:r>
          </a:p>
          <a:p>
            <a:pPr lvl="2"/>
            <a:r>
              <a:rPr lang="en-US"/>
              <a:t>contiguous</a:t>
            </a:r>
          </a:p>
          <a:p>
            <a:pPr lvl="2"/>
            <a:r>
              <a:rPr lang="en-US"/>
              <a:t>linked</a:t>
            </a:r>
          </a:p>
          <a:p>
            <a:pPr lvl="2"/>
            <a:r>
              <a:rPr lang="en-US"/>
              <a:t>FAT</a:t>
            </a:r>
          </a:p>
          <a:p>
            <a:pPr lvl="2"/>
            <a:r>
              <a:rPr lang="en-US"/>
              <a:t>indexed</a:t>
            </a:r>
          </a:p>
          <a:p>
            <a:pPr lvl="2"/>
            <a:r>
              <a:rPr lang="en-US"/>
              <a:t>hybrid</a:t>
            </a:r>
          </a:p>
          <a:p>
            <a:pPr marL="0" indent="0">
              <a:buNone/>
            </a:pPr>
            <a:endParaRPr lang="en-US"/>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211686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1C35-B7E9-AD43-99C8-95170559C8A0}"/>
              </a:ext>
            </a:extLst>
          </p:cNvPr>
          <p:cNvSpPr>
            <a:spLocks noGrp="1"/>
          </p:cNvSpPr>
          <p:nvPr>
            <p:ph type="title"/>
          </p:nvPr>
        </p:nvSpPr>
        <p:spPr/>
        <p:txBody>
          <a:bodyPr/>
          <a:lstStyle/>
          <a:p>
            <a:r>
              <a:rPr lang="en-US"/>
              <a:t>Muddiest Points (1/3)</a:t>
            </a:r>
          </a:p>
        </p:txBody>
      </p:sp>
      <p:sp>
        <p:nvSpPr>
          <p:cNvPr id="3" name="Content Placeholder 2">
            <a:extLst>
              <a:ext uri="{FF2B5EF4-FFF2-40B4-BE49-F238E27FC236}">
                <a16:creationId xmlns:a16="http://schemas.microsoft.com/office/drawing/2014/main" id="{443F42C8-5750-0341-86AA-B64ED9D37EB6}"/>
              </a:ext>
            </a:extLst>
          </p:cNvPr>
          <p:cNvSpPr>
            <a:spLocks noGrp="1"/>
          </p:cNvSpPr>
          <p:nvPr>
            <p:ph idx="1"/>
          </p:nvPr>
        </p:nvSpPr>
        <p:spPr>
          <a:xfrm>
            <a:off x="0" y="754917"/>
            <a:ext cx="10096296" cy="6567487"/>
          </a:xfrm>
        </p:spPr>
        <p:txBody>
          <a:bodyPr>
            <a:normAutofit lnSpcReduction="10000"/>
          </a:bodyPr>
          <a:lstStyle/>
          <a:p>
            <a:r>
              <a:rPr lang="en-US"/>
              <a:t>File Allocation Methods</a:t>
            </a:r>
          </a:p>
          <a:p>
            <a:pPr lvl="1"/>
            <a:r>
              <a:rPr lang="en-US"/>
              <a:t>What happens when a memory chunk is deallocated in contiguous allocation?</a:t>
            </a:r>
          </a:p>
          <a:p>
            <a:pPr lvl="1"/>
            <a:r>
              <a:rPr lang="en-US"/>
              <a:t>File Allocation Table</a:t>
            </a:r>
          </a:p>
          <a:p>
            <a:pPr lvl="1"/>
            <a:r>
              <a:rPr lang="en-US"/>
              <a:t>UNIX Fast File System</a:t>
            </a:r>
          </a:p>
          <a:p>
            <a:pPr lvl="2"/>
            <a:r>
              <a:rPr lang="en-US"/>
              <a:t>How Unix keeps track of which files are direct, single-leveled, double-leveled, etc.</a:t>
            </a:r>
          </a:p>
          <a:p>
            <a:pPr lvl="1"/>
            <a:r>
              <a:rPr lang="en-US"/>
              <a:t>2-level indexing</a:t>
            </a:r>
          </a:p>
          <a:p>
            <a:pPr lvl="2"/>
            <a:r>
              <a:rPr lang="en-US"/>
              <a:t>Explanation of where each value in the maximum file size equation comes from</a:t>
            </a:r>
          </a:p>
          <a:p>
            <a:pPr lvl="2"/>
            <a:r>
              <a:rPr lang="en-US"/>
              <a:t>multi-level block indexing allocation pros &amp; cons</a:t>
            </a:r>
          </a:p>
          <a:p>
            <a:pPr lvl="1"/>
            <a:r>
              <a:rPr lang="en-US"/>
              <a:t>Offset calculation</a:t>
            </a:r>
          </a:p>
          <a:p>
            <a:pPr lvl="1"/>
            <a:r>
              <a:rPr lang="en-US"/>
              <a:t>what is logical and physical in mapping？ are these addresses</a:t>
            </a:r>
          </a:p>
        </p:txBody>
      </p:sp>
      <p:sp>
        <p:nvSpPr>
          <p:cNvPr id="4" name="Footer Placeholder 3">
            <a:extLst>
              <a:ext uri="{FF2B5EF4-FFF2-40B4-BE49-F238E27FC236}">
                <a16:creationId xmlns:a16="http://schemas.microsoft.com/office/drawing/2014/main" id="{0EB4ABDD-19CE-BF49-AD01-C8301EAADB2C}"/>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9125C873-401D-FF41-BA45-23F3EB380812}"/>
              </a:ext>
            </a:extLst>
          </p:cNvPr>
          <p:cNvSpPr>
            <a:spLocks noGrp="1"/>
          </p:cNvSpPr>
          <p:nvPr>
            <p:ph type="sldNum" idx="12"/>
          </p:nvPr>
        </p:nvSpPr>
        <p:spPr/>
        <p:txBody>
          <a:bodyPr/>
          <a:lstStyle/>
          <a:p>
            <a:fld id="{65E435D9-63B0-4660-8D04-E83F5E2CA2AE}" type="slidenum">
              <a:rPr lang="en-GB" altLang="en-US" smtClean="0"/>
              <a:pPr/>
              <a:t>4</a:t>
            </a:fld>
            <a:endParaRPr lang="en-GB" altLang="en-US"/>
          </a:p>
        </p:txBody>
      </p:sp>
    </p:spTree>
    <p:extLst>
      <p:ext uri="{BB962C8B-B14F-4D97-AF65-F5344CB8AC3E}">
        <p14:creationId xmlns:p14="http://schemas.microsoft.com/office/powerpoint/2010/main" val="42026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6A3F-6D34-4BF1-A239-2187A8DCAD04}"/>
              </a:ext>
            </a:extLst>
          </p:cNvPr>
          <p:cNvSpPr>
            <a:spLocks noGrp="1"/>
          </p:cNvSpPr>
          <p:nvPr>
            <p:ph type="title"/>
          </p:nvPr>
        </p:nvSpPr>
        <p:spPr/>
        <p:txBody>
          <a:bodyPr/>
          <a:lstStyle/>
          <a:p>
            <a:r>
              <a:rPr lang="en-US"/>
              <a:t>FAT Example</a:t>
            </a:r>
          </a:p>
        </p:txBody>
      </p:sp>
      <p:sp>
        <p:nvSpPr>
          <p:cNvPr id="3" name="Content Placeholder 2">
            <a:extLst>
              <a:ext uri="{FF2B5EF4-FFF2-40B4-BE49-F238E27FC236}">
                <a16:creationId xmlns:a16="http://schemas.microsoft.com/office/drawing/2014/main" id="{F012E583-8A9F-48A4-92ED-DF7B077955A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858870-61C2-478E-B4D7-ACF0DA7FC3FF}"/>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7A438476-592D-42DA-A1B4-F90189924F38}"/>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pic>
        <p:nvPicPr>
          <p:cNvPr id="7" name="Picture 6">
            <a:extLst>
              <a:ext uri="{FF2B5EF4-FFF2-40B4-BE49-F238E27FC236}">
                <a16:creationId xmlns:a16="http://schemas.microsoft.com/office/drawing/2014/main" id="{6FF9F4C5-E0A2-48A0-9067-ACAD181EF75E}"/>
              </a:ext>
            </a:extLst>
          </p:cNvPr>
          <p:cNvPicPr>
            <a:picLocks noChangeAspect="1"/>
          </p:cNvPicPr>
          <p:nvPr/>
        </p:nvPicPr>
        <p:blipFill>
          <a:blip r:embed="rId2"/>
          <a:stretch>
            <a:fillRect/>
          </a:stretch>
        </p:blipFill>
        <p:spPr>
          <a:xfrm>
            <a:off x="796212" y="857877"/>
            <a:ext cx="8674813" cy="5784366"/>
          </a:xfrm>
          <a:prstGeom prst="rect">
            <a:avLst/>
          </a:prstGeom>
        </p:spPr>
      </p:pic>
    </p:spTree>
    <p:extLst>
      <p:ext uri="{BB962C8B-B14F-4D97-AF65-F5344CB8AC3E}">
        <p14:creationId xmlns:p14="http://schemas.microsoft.com/office/powerpoint/2010/main" val="32286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5355-B403-4918-BD9B-FED4E1A50681}"/>
              </a:ext>
            </a:extLst>
          </p:cNvPr>
          <p:cNvSpPr>
            <a:spLocks noGrp="1"/>
          </p:cNvSpPr>
          <p:nvPr>
            <p:ph type="title"/>
          </p:nvPr>
        </p:nvSpPr>
        <p:spPr/>
        <p:txBody>
          <a:bodyPr/>
          <a:lstStyle/>
          <a:p>
            <a:r>
              <a:rPr lang="en-US"/>
              <a:t>FFS and Max File Size</a:t>
            </a:r>
          </a:p>
        </p:txBody>
      </p:sp>
      <p:sp>
        <p:nvSpPr>
          <p:cNvPr id="3" name="Content Placeholder 2">
            <a:extLst>
              <a:ext uri="{FF2B5EF4-FFF2-40B4-BE49-F238E27FC236}">
                <a16:creationId xmlns:a16="http://schemas.microsoft.com/office/drawing/2014/main" id="{C7681898-F7F2-4B7C-88FD-573223690CC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A7AF717-B1A3-4031-AAE8-D52768AB8FD1}"/>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5061C97-7627-4D0A-8B0D-6AD4FE39EEF2}"/>
              </a:ext>
            </a:extLst>
          </p:cNvPr>
          <p:cNvSpPr>
            <a:spLocks noGrp="1"/>
          </p:cNvSpPr>
          <p:nvPr>
            <p:ph type="sldNum" idx="12"/>
          </p:nvPr>
        </p:nvSpPr>
        <p:spPr/>
        <p:txBody>
          <a:bodyPr/>
          <a:lstStyle/>
          <a:p>
            <a:fld id="{65E435D9-63B0-4660-8D04-E83F5E2CA2AE}" type="slidenum">
              <a:rPr lang="en-GB" altLang="en-US" smtClean="0"/>
              <a:pPr/>
              <a:t>6</a:t>
            </a:fld>
            <a:endParaRPr lang="en-GB" altLang="en-US"/>
          </a:p>
        </p:txBody>
      </p:sp>
      <p:pic>
        <p:nvPicPr>
          <p:cNvPr id="7" name="Picture 6">
            <a:extLst>
              <a:ext uri="{FF2B5EF4-FFF2-40B4-BE49-F238E27FC236}">
                <a16:creationId xmlns:a16="http://schemas.microsoft.com/office/drawing/2014/main" id="{C7A3A45E-47CA-45A8-B80B-0A3A514CA0DB}"/>
              </a:ext>
            </a:extLst>
          </p:cNvPr>
          <p:cNvPicPr>
            <a:picLocks noChangeAspect="1"/>
          </p:cNvPicPr>
          <p:nvPr/>
        </p:nvPicPr>
        <p:blipFill>
          <a:blip r:embed="rId2"/>
          <a:stretch>
            <a:fillRect/>
          </a:stretch>
        </p:blipFill>
        <p:spPr>
          <a:xfrm>
            <a:off x="587286" y="864636"/>
            <a:ext cx="9226129" cy="6151983"/>
          </a:xfrm>
          <a:prstGeom prst="rect">
            <a:avLst/>
          </a:prstGeom>
        </p:spPr>
      </p:pic>
    </p:spTree>
    <p:extLst>
      <p:ext uri="{BB962C8B-B14F-4D97-AF65-F5344CB8AC3E}">
        <p14:creationId xmlns:p14="http://schemas.microsoft.com/office/powerpoint/2010/main" val="3425462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D7D0-6A15-423F-BCCD-8C612C9D938E}"/>
              </a:ext>
            </a:extLst>
          </p:cNvPr>
          <p:cNvSpPr>
            <a:spLocks noGrp="1"/>
          </p:cNvSpPr>
          <p:nvPr>
            <p:ph type="title"/>
          </p:nvPr>
        </p:nvSpPr>
        <p:spPr/>
        <p:txBody>
          <a:bodyPr/>
          <a:lstStyle/>
          <a:p>
            <a:r>
              <a:rPr lang="en-US"/>
              <a:t>Address Translation</a:t>
            </a:r>
          </a:p>
        </p:txBody>
      </p:sp>
      <p:sp>
        <p:nvSpPr>
          <p:cNvPr id="3" name="Content Placeholder 2">
            <a:extLst>
              <a:ext uri="{FF2B5EF4-FFF2-40B4-BE49-F238E27FC236}">
                <a16:creationId xmlns:a16="http://schemas.microsoft.com/office/drawing/2014/main" id="{16346908-82C2-4CC2-B8CC-A1929ED894F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F0F4428-9353-4609-9B3F-6B0227DA82A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894E1E8-3B7F-4D94-80F6-F86F73C12E9C}"/>
              </a:ext>
            </a:extLst>
          </p:cNvPr>
          <p:cNvSpPr>
            <a:spLocks noGrp="1"/>
          </p:cNvSpPr>
          <p:nvPr>
            <p:ph type="sldNum" idx="12"/>
          </p:nvPr>
        </p:nvSpPr>
        <p:spPr/>
        <p:txBody>
          <a:bodyPr/>
          <a:lstStyle/>
          <a:p>
            <a:fld id="{65E435D9-63B0-4660-8D04-E83F5E2CA2AE}" type="slidenum">
              <a:rPr lang="en-GB" altLang="en-US" smtClean="0"/>
              <a:pPr/>
              <a:t>7</a:t>
            </a:fld>
            <a:endParaRPr lang="en-GB" altLang="en-US"/>
          </a:p>
        </p:txBody>
      </p:sp>
      <p:pic>
        <p:nvPicPr>
          <p:cNvPr id="7" name="Picture 6">
            <a:extLst>
              <a:ext uri="{FF2B5EF4-FFF2-40B4-BE49-F238E27FC236}">
                <a16:creationId xmlns:a16="http://schemas.microsoft.com/office/drawing/2014/main" id="{475F2D1F-E81D-435A-B330-318216C0AFB6}"/>
              </a:ext>
            </a:extLst>
          </p:cNvPr>
          <p:cNvPicPr>
            <a:picLocks noChangeAspect="1"/>
          </p:cNvPicPr>
          <p:nvPr/>
        </p:nvPicPr>
        <p:blipFill>
          <a:blip r:embed="rId2"/>
          <a:stretch>
            <a:fillRect/>
          </a:stretch>
        </p:blipFill>
        <p:spPr>
          <a:xfrm>
            <a:off x="251008" y="741590"/>
            <a:ext cx="9723072" cy="6483345"/>
          </a:xfrm>
          <a:prstGeom prst="rect">
            <a:avLst/>
          </a:prstGeom>
        </p:spPr>
      </p:pic>
    </p:spTree>
    <p:extLst>
      <p:ext uri="{BB962C8B-B14F-4D97-AF65-F5344CB8AC3E}">
        <p14:creationId xmlns:p14="http://schemas.microsoft.com/office/powerpoint/2010/main" val="98339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08A9-71BD-4B42-8960-588833F58A3C}"/>
              </a:ext>
            </a:extLst>
          </p:cNvPr>
          <p:cNvSpPr>
            <a:spLocks noGrp="1"/>
          </p:cNvSpPr>
          <p:nvPr>
            <p:ph type="title"/>
          </p:nvPr>
        </p:nvSpPr>
        <p:spPr/>
        <p:txBody>
          <a:bodyPr/>
          <a:lstStyle/>
          <a:p>
            <a:r>
              <a:rPr lang="en-US"/>
              <a:t>Muddiest Points (2/3)</a:t>
            </a:r>
          </a:p>
        </p:txBody>
      </p:sp>
      <p:sp>
        <p:nvSpPr>
          <p:cNvPr id="3" name="Content Placeholder 2">
            <a:extLst>
              <a:ext uri="{FF2B5EF4-FFF2-40B4-BE49-F238E27FC236}">
                <a16:creationId xmlns:a16="http://schemas.microsoft.com/office/drawing/2014/main" id="{EA3A8575-9A0B-314D-B843-93E8CA80DF44}"/>
              </a:ext>
            </a:extLst>
          </p:cNvPr>
          <p:cNvSpPr>
            <a:spLocks noGrp="1"/>
          </p:cNvSpPr>
          <p:nvPr>
            <p:ph idx="1"/>
          </p:nvPr>
        </p:nvSpPr>
        <p:spPr/>
        <p:txBody>
          <a:bodyPr>
            <a:normAutofit lnSpcReduction="10000"/>
          </a:bodyPr>
          <a:lstStyle/>
          <a:p>
            <a:r>
              <a:rPr lang="en-US"/>
              <a:t>File Allocation Methods (</a:t>
            </a:r>
            <a:r>
              <a:rPr lang="en-US" i="1"/>
              <a:t>contd.</a:t>
            </a:r>
            <a:r>
              <a:rPr lang="en-US"/>
              <a:t>)</a:t>
            </a:r>
          </a:p>
          <a:p>
            <a:pPr lvl="1"/>
            <a:r>
              <a:rPr lang="en-US"/>
              <a:t>implementation of allocation schemes</a:t>
            </a:r>
          </a:p>
          <a:p>
            <a:pPr lvl="1"/>
            <a:r>
              <a:rPr lang="en-US"/>
              <a:t>max file size</a:t>
            </a:r>
          </a:p>
          <a:p>
            <a:pPr lvl="1"/>
            <a:r>
              <a:rPr lang="en-US"/>
              <a:t>code for linked allocation</a:t>
            </a:r>
          </a:p>
          <a:p>
            <a:pPr lvl="2"/>
            <a:r>
              <a:rPr lang="en-US"/>
              <a:t>What does the integer j count in the linked allocation for loop? Why cant you just follow the block pointers until you reach a null pointer?</a:t>
            </a:r>
          </a:p>
          <a:p>
            <a:pPr lvl="2"/>
            <a:r>
              <a:rPr lang="en-US"/>
              <a:t>Could you give an explanation about what data structure we should use to implement linked list file system</a:t>
            </a:r>
          </a:p>
          <a:p>
            <a:pPr lvl="1"/>
            <a:r>
              <a:rPr lang="en-US"/>
              <a:t>A few of the calculations were hard to keep track of, would you be able to compile them all together so that we can reference them pretty easily or run through the general logic behind them?</a:t>
            </a:r>
          </a:p>
          <a:p>
            <a:pPr lvl="1"/>
            <a:r>
              <a:rPr lang="en-US"/>
              <a:t>Pros and cons of each of the memory storage ideas</a:t>
            </a:r>
          </a:p>
        </p:txBody>
      </p:sp>
      <p:sp>
        <p:nvSpPr>
          <p:cNvPr id="4" name="Footer Placeholder 3">
            <a:extLst>
              <a:ext uri="{FF2B5EF4-FFF2-40B4-BE49-F238E27FC236}">
                <a16:creationId xmlns:a16="http://schemas.microsoft.com/office/drawing/2014/main" id="{94EA85CB-B0AB-784A-AF68-F820C0957275}"/>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32E1A7A8-C0D4-694E-ACD3-2568FC7A090F}"/>
              </a:ext>
            </a:extLst>
          </p:cNvPr>
          <p:cNvSpPr>
            <a:spLocks noGrp="1"/>
          </p:cNvSpPr>
          <p:nvPr>
            <p:ph type="sldNum" idx="12"/>
          </p:nvPr>
        </p:nvSpPr>
        <p:spPr/>
        <p:txBody>
          <a:bodyPr/>
          <a:lstStyle/>
          <a:p>
            <a:fld id="{65E435D9-63B0-4660-8D04-E83F5E2CA2AE}" type="slidenum">
              <a:rPr lang="en-GB" altLang="en-US" smtClean="0"/>
              <a:pPr/>
              <a:t>8</a:t>
            </a:fld>
            <a:endParaRPr lang="en-GB" altLang="en-US"/>
          </a:p>
        </p:txBody>
      </p:sp>
    </p:spTree>
    <p:extLst>
      <p:ext uri="{BB962C8B-B14F-4D97-AF65-F5344CB8AC3E}">
        <p14:creationId xmlns:p14="http://schemas.microsoft.com/office/powerpoint/2010/main" val="1942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F4D9-EAE4-4285-AFE5-71C9F1588CCB}"/>
              </a:ext>
            </a:extLst>
          </p:cNvPr>
          <p:cNvSpPr>
            <a:spLocks noGrp="1"/>
          </p:cNvSpPr>
          <p:nvPr>
            <p:ph type="title"/>
          </p:nvPr>
        </p:nvSpPr>
        <p:spPr/>
        <p:txBody>
          <a:bodyPr/>
          <a:lstStyle/>
          <a:p>
            <a:r>
              <a:rPr lang="en-US"/>
              <a:t>Data Structures for Linked Allocation</a:t>
            </a:r>
          </a:p>
        </p:txBody>
      </p:sp>
      <p:sp>
        <p:nvSpPr>
          <p:cNvPr id="3" name="Content Placeholder 2">
            <a:extLst>
              <a:ext uri="{FF2B5EF4-FFF2-40B4-BE49-F238E27FC236}">
                <a16:creationId xmlns:a16="http://schemas.microsoft.com/office/drawing/2014/main" id="{56B6833E-BB36-4165-A1D4-C68A64CB151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523A621-8549-4041-B0ED-E33E7E2763BF}"/>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AF0D99BB-9C51-4EB2-A052-26AC71BE779E}"/>
              </a:ext>
            </a:extLst>
          </p:cNvPr>
          <p:cNvSpPr>
            <a:spLocks noGrp="1"/>
          </p:cNvSpPr>
          <p:nvPr>
            <p:ph type="sldNum" idx="12"/>
          </p:nvPr>
        </p:nvSpPr>
        <p:spPr/>
        <p:txBody>
          <a:bodyPr/>
          <a:lstStyle/>
          <a:p>
            <a:fld id="{65E435D9-63B0-4660-8D04-E83F5E2CA2AE}" type="slidenum">
              <a:rPr lang="en-GB" altLang="en-US" smtClean="0"/>
              <a:pPr/>
              <a:t>9</a:t>
            </a:fld>
            <a:endParaRPr lang="en-GB" altLang="en-US"/>
          </a:p>
        </p:txBody>
      </p:sp>
      <p:pic>
        <p:nvPicPr>
          <p:cNvPr id="7" name="Picture 6">
            <a:extLst>
              <a:ext uri="{FF2B5EF4-FFF2-40B4-BE49-F238E27FC236}">
                <a16:creationId xmlns:a16="http://schemas.microsoft.com/office/drawing/2014/main" id="{20EF07C9-19E8-42AA-9F73-7CCF13FC59E2}"/>
              </a:ext>
            </a:extLst>
          </p:cNvPr>
          <p:cNvPicPr>
            <a:picLocks noChangeAspect="1"/>
          </p:cNvPicPr>
          <p:nvPr/>
        </p:nvPicPr>
        <p:blipFill>
          <a:blip r:embed="rId2"/>
          <a:stretch>
            <a:fillRect/>
          </a:stretch>
        </p:blipFill>
        <p:spPr>
          <a:xfrm>
            <a:off x="628261" y="900128"/>
            <a:ext cx="9135123" cy="6091300"/>
          </a:xfrm>
          <a:prstGeom prst="rect">
            <a:avLst/>
          </a:prstGeom>
        </p:spPr>
      </p:pic>
    </p:spTree>
    <p:extLst>
      <p:ext uri="{BB962C8B-B14F-4D97-AF65-F5344CB8AC3E}">
        <p14:creationId xmlns:p14="http://schemas.microsoft.com/office/powerpoint/2010/main" val="3729000525"/>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1012</Words>
  <Application>Microsoft Macintosh PowerPoint</Application>
  <PresentationFormat>Custom</PresentationFormat>
  <Paragraphs>207</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Helvetica</vt:lpstr>
      <vt:lpstr>Monaco</vt:lpstr>
      <vt:lpstr>Tahoma</vt:lpstr>
      <vt:lpstr>Times</vt:lpstr>
      <vt:lpstr>Times New Roman</vt:lpstr>
      <vt:lpstr>Office Theme</vt:lpstr>
      <vt:lpstr>Introduction to Operating Systems CS/COE 1550</vt:lpstr>
      <vt:lpstr>Announcements</vt:lpstr>
      <vt:lpstr>Last Lecture …</vt:lpstr>
      <vt:lpstr>Muddiest Points (1/3)</vt:lpstr>
      <vt:lpstr>FAT Example</vt:lpstr>
      <vt:lpstr>FFS and Max File Size</vt:lpstr>
      <vt:lpstr>Address Translation</vt:lpstr>
      <vt:lpstr>Muddiest Points (2/3)</vt:lpstr>
      <vt:lpstr>Data Structures for Linked Allocation</vt:lpstr>
      <vt:lpstr>Muddiest Points (3/3)</vt:lpstr>
      <vt:lpstr>Today’s Agenda …</vt:lpstr>
      <vt:lpstr>What’s in a directory?</vt:lpstr>
      <vt:lpstr>Handling long file names in a directory</vt:lpstr>
      <vt:lpstr>Directories in FFS</vt:lpstr>
      <vt:lpstr>CD-ROM file system</vt:lpstr>
      <vt:lpstr>Directory entry in MS-DOS</vt:lpstr>
      <vt:lpstr>FAT32 Directory and Filename</vt:lpstr>
      <vt:lpstr>Storing a long name in FAT32</vt:lpstr>
      <vt:lpstr>Sharing files</vt:lpstr>
      <vt:lpstr>Solution: use links</vt:lpstr>
      <vt:lpstr>Free Block Tracking</vt:lpstr>
      <vt:lpstr>Disk block size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1</cp:revision>
  <dcterms:modified xsi:type="dcterms:W3CDTF">2021-09-01T06:23:33Z</dcterms:modified>
</cp:coreProperties>
</file>